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4"/>
  </p:sldMasterIdLst>
  <p:notesMasterIdLst>
    <p:notesMasterId r:id="rId38"/>
  </p:notesMasterIdLst>
  <p:handoutMasterIdLst>
    <p:handoutMasterId r:id="rId39"/>
  </p:handoutMasterIdLst>
  <p:sldIdLst>
    <p:sldId id="261" r:id="rId5"/>
    <p:sldId id="262"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63" r:id="rId35"/>
    <p:sldId id="264" r:id="rId36"/>
    <p:sldId id="293" r:id="rId37"/>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0DA33C9C-D1B3-4A8F-B206-05EE82A35006}">
          <p14:sldIdLst>
            <p14:sldId id="261"/>
            <p14:sldId id="262"/>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63"/>
            <p14:sldId id="264"/>
            <p14:sldId id="293"/>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513B"/>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13" autoAdjust="0"/>
  </p:normalViewPr>
  <p:slideViewPr>
    <p:cSldViewPr>
      <p:cViewPr varScale="1">
        <p:scale>
          <a:sx n="124" d="100"/>
          <a:sy n="124" d="100"/>
        </p:scale>
        <p:origin x="176" y="736"/>
      </p:cViewPr>
      <p:guideLst>
        <p:guide orient="horz" pos="162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85" d="100"/>
          <a:sy n="85" d="100"/>
        </p:scale>
        <p:origin x="-383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slide" Target="slides/slide33.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9989036-60B0-41DD-A41A-2257E84A4B11}" type="datetimeFigureOut">
              <a:rPr lang="en-US" smtClean="0"/>
              <a:t>9/19/17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1342344-35D2-4CC9-8D67-5889EB023907}" type="slidenum">
              <a:rPr lang="en-US" smtClean="0"/>
              <a:t>‹#›</a:t>
            </a:fld>
            <a:endParaRPr lang="en-US" dirty="0"/>
          </a:p>
        </p:txBody>
      </p:sp>
    </p:spTree>
    <p:extLst>
      <p:ext uri="{BB962C8B-B14F-4D97-AF65-F5344CB8AC3E}">
        <p14:creationId xmlns:p14="http://schemas.microsoft.com/office/powerpoint/2010/main" val="1606690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A69C8A2-B19B-4A20-8FF0-7A07AACDB85A}" type="datetimeFigureOut">
              <a:rPr lang="en-US" smtClean="0"/>
              <a:t>9/19/17</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8DC03F2-E4D9-4CCE-8D51-D29D7FF684A1}" type="slidenum">
              <a:rPr lang="en-US" smtClean="0"/>
              <a:t>‹#›</a:t>
            </a:fld>
            <a:endParaRPr lang="en-US" dirty="0"/>
          </a:p>
        </p:txBody>
      </p:sp>
    </p:spTree>
    <p:extLst>
      <p:ext uri="{BB962C8B-B14F-4D97-AF65-F5344CB8AC3E}">
        <p14:creationId xmlns:p14="http://schemas.microsoft.com/office/powerpoint/2010/main" val="3098818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37748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DC03F2-E4D9-4CCE-8D51-D29D7FF684A1}" type="slidenum">
              <a:rPr lang="en-US" smtClean="0"/>
              <a:t>17</a:t>
            </a:fld>
            <a:endParaRPr lang="en-US" dirty="0"/>
          </a:p>
        </p:txBody>
      </p:sp>
    </p:spTree>
    <p:extLst>
      <p:ext uri="{BB962C8B-B14F-4D97-AF65-F5344CB8AC3E}">
        <p14:creationId xmlns:p14="http://schemas.microsoft.com/office/powerpoint/2010/main" val="3776515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609600" y="2343150"/>
            <a:ext cx="8001000" cy="800100"/>
          </a:xfrm>
        </p:spPr>
        <p:txBody>
          <a:bodyPr lIns="45720" rIns="228600" anchor="b">
            <a:normAutofit/>
          </a:bodyPr>
          <a:lstStyle>
            <a:lvl1pPr marL="0" algn="ctr">
              <a:defRPr sz="4400">
                <a:solidFill>
                  <a:schemeClr val="tx2"/>
                </a:solidFill>
                <a:latin typeface="Arial" pitchFamily="34" charset="0"/>
                <a:cs typeface="Arial" pitchFamily="34" charset="0"/>
              </a:defRPr>
            </a:lvl1pPr>
            <a:extLst/>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1329983" y="3305674"/>
            <a:ext cx="6560234" cy="866276"/>
          </a:xfrm>
        </p:spPr>
        <p:txBody>
          <a:bodyPr lIns="45720" rIns="246888">
            <a:normAutofit/>
          </a:bodyPr>
          <a:lstStyle>
            <a:lvl1pPr marL="0" indent="0" algn="ctr">
              <a:spcBef>
                <a:spcPts val="0"/>
              </a:spcBef>
              <a:buNone/>
              <a:defRPr sz="3200" b="0">
                <a:solidFill>
                  <a:schemeClr val="accent4">
                    <a:lumMod val="50000"/>
                  </a:schemeClr>
                </a:solidFill>
                <a:effectLst/>
                <a:latin typeface="Arial" pitchFamily="34" charset="0"/>
                <a:cs typeface="Arial"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19400" y="285750"/>
            <a:ext cx="3505200" cy="1647444"/>
          </a:xfrm>
          <a:prstGeom prst="rect">
            <a:avLst/>
          </a:prstGeom>
          <a:ln w="127000" cap="rnd">
            <a:solidFill>
              <a:srgbClr val="FFFFFF"/>
            </a:solidFill>
          </a:ln>
          <a:effectLst>
            <a:outerShdw blurRad="50800" dist="38100" dir="2700000" algn="tl" rotWithShape="0">
              <a:prstClr val="black">
                <a:alpha val="40000"/>
              </a:prst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857250"/>
          </a:xfrm>
        </p:spPr>
        <p:txBody>
          <a:bodyPr/>
          <a:lstStyle>
            <a:lvl1pPr>
              <a:defRPr>
                <a:solidFill>
                  <a:schemeClr val="tx2"/>
                </a:solidFill>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120378"/>
            <a:ext cx="8229600" cy="3051572"/>
          </a:xfrm>
        </p:spPr>
        <p:txBody>
          <a:bodyPr/>
          <a:lstStyle>
            <a:lvl1pPr>
              <a:defRPr>
                <a:solidFill>
                  <a:schemeClr val="accent4">
                    <a:lumMod val="50000"/>
                  </a:schemeClr>
                </a:solidFill>
              </a:defRPr>
            </a:lvl1pPr>
            <a:lvl2pPr>
              <a:defRPr>
                <a:solidFill>
                  <a:schemeClr val="accent4">
                    <a:lumMod val="50000"/>
                  </a:schemeClr>
                </a:solidFill>
              </a:defRPr>
            </a:lvl2pPr>
            <a:lvl3pPr>
              <a:defRPr>
                <a:solidFill>
                  <a:schemeClr val="accent4">
                    <a:lumMod val="50000"/>
                  </a:schemeClr>
                </a:solidFill>
              </a:defRPr>
            </a:lvl3pPr>
            <a:lvl4pPr>
              <a:defRPr>
                <a:solidFill>
                  <a:schemeClr val="accent4">
                    <a:lumMod val="50000"/>
                  </a:schemeClr>
                </a:solidFill>
              </a:defRPr>
            </a:lvl4pPr>
            <a:lvl5pPr>
              <a:defRPr>
                <a:solidFill>
                  <a:schemeClr val="accent4">
                    <a:lumMod val="50000"/>
                  </a:schemeClr>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62990"/>
            <a:ext cx="4038600" cy="3108960"/>
          </a:xfrm>
        </p:spPr>
        <p:txBody>
          <a:bodyPr/>
          <a:lstStyle>
            <a:lvl1pPr>
              <a:defRPr sz="2800">
                <a:solidFill>
                  <a:schemeClr val="accent4">
                    <a:lumMod val="50000"/>
                  </a:schemeClr>
                </a:solidFill>
              </a:defRPr>
            </a:lvl1pPr>
            <a:lvl2pPr>
              <a:defRPr sz="2400">
                <a:solidFill>
                  <a:schemeClr val="accent4">
                    <a:lumMod val="50000"/>
                  </a:schemeClr>
                </a:solidFill>
              </a:defRPr>
            </a:lvl2pPr>
            <a:lvl3pPr>
              <a:defRPr sz="2000">
                <a:solidFill>
                  <a:schemeClr val="accent4">
                    <a:lumMod val="50000"/>
                  </a:schemeClr>
                </a:solidFill>
              </a:defRPr>
            </a:lvl3pPr>
            <a:lvl4pPr>
              <a:defRPr sz="1800">
                <a:solidFill>
                  <a:schemeClr val="accent4">
                    <a:lumMod val="50000"/>
                  </a:schemeClr>
                </a:solidFill>
              </a:defRPr>
            </a:lvl4pPr>
            <a:lvl5pPr>
              <a:defRPr sz="1800">
                <a:solidFill>
                  <a:schemeClr val="accent4">
                    <a:lumMod val="50000"/>
                  </a:schemeClr>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062990"/>
            <a:ext cx="4038600" cy="3108960"/>
          </a:xfrm>
        </p:spPr>
        <p:txBody>
          <a:bodyPr/>
          <a:lstStyle>
            <a:lvl1pPr>
              <a:defRPr sz="2800">
                <a:solidFill>
                  <a:schemeClr val="accent4">
                    <a:lumMod val="50000"/>
                  </a:schemeClr>
                </a:solidFill>
              </a:defRPr>
            </a:lvl1pPr>
            <a:lvl2pPr>
              <a:defRPr sz="2400">
                <a:solidFill>
                  <a:schemeClr val="accent4">
                    <a:lumMod val="50000"/>
                  </a:schemeClr>
                </a:solidFill>
              </a:defRPr>
            </a:lvl2pPr>
            <a:lvl3pPr>
              <a:defRPr sz="2000">
                <a:solidFill>
                  <a:schemeClr val="accent4">
                    <a:lumMod val="50000"/>
                  </a:schemeClr>
                </a:solidFill>
              </a:defRPr>
            </a:lvl3pPr>
            <a:lvl4pPr>
              <a:defRPr sz="1800">
                <a:solidFill>
                  <a:schemeClr val="accent4">
                    <a:lumMod val="50000"/>
                  </a:schemeClr>
                </a:solidFill>
              </a:defRPr>
            </a:lvl4pPr>
            <a:lvl5pPr>
              <a:defRPr sz="1800">
                <a:solidFill>
                  <a:schemeClr val="accent4">
                    <a:lumMod val="50000"/>
                  </a:schemeClr>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Title 1"/>
          <p:cNvSpPr>
            <a:spLocks noGrp="1"/>
          </p:cNvSpPr>
          <p:nvPr>
            <p:ph type="title"/>
          </p:nvPr>
        </p:nvSpPr>
        <p:spPr>
          <a:xfrm>
            <a:off x="457200" y="148590"/>
            <a:ext cx="8229600" cy="857250"/>
          </a:xfrm>
        </p:spPr>
        <p:txBody>
          <a:bodyPr/>
          <a:lstStyle>
            <a:lvl1pPr>
              <a:defRPr>
                <a:solidFill>
                  <a:schemeClr val="tx2"/>
                </a:solidFill>
              </a:defRPr>
            </a:lvl1pPr>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457200" y="171450"/>
            <a:ext cx="8229600" cy="857250"/>
          </a:xfrm>
        </p:spPr>
        <p:txBody>
          <a:bodyPr/>
          <a:lstStyle>
            <a:lvl1pPr>
              <a:defRPr>
                <a:solidFill>
                  <a:schemeClr val="tx2"/>
                </a:solidFill>
              </a:defRPr>
            </a:lvl1pPr>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571500"/>
            <a:ext cx="8229600" cy="85725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520428"/>
            <a:ext cx="8229600" cy="3051572"/>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Flowchart: Document 13"/>
          <p:cNvSpPr/>
          <p:nvPr userDrawn="1"/>
        </p:nvSpPr>
        <p:spPr>
          <a:xfrm>
            <a:off x="-27637" y="1683881"/>
            <a:ext cx="9194008" cy="3351980"/>
          </a:xfrm>
          <a:prstGeom prst="flowChartDocument">
            <a:avLst/>
          </a:prstGeom>
          <a:solidFill>
            <a:schemeClr val="tx2"/>
          </a:solidFill>
          <a:ln w="127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lowchart: Document 14"/>
          <p:cNvSpPr/>
          <p:nvPr userDrawn="1"/>
        </p:nvSpPr>
        <p:spPr>
          <a:xfrm>
            <a:off x="-8926" y="-11535"/>
            <a:ext cx="9194009" cy="4457700"/>
          </a:xfrm>
          <a:prstGeom prst="flowChartDocumen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13500000" scaled="1"/>
            <a:tileRect/>
          </a:gra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Flowchart: Document 2"/>
          <p:cNvSpPr/>
          <p:nvPr userDrawn="1"/>
        </p:nvSpPr>
        <p:spPr>
          <a:xfrm>
            <a:off x="-5353" y="0"/>
            <a:ext cx="9186864" cy="5025899"/>
          </a:xfrm>
          <a:prstGeom prst="flowChartDocument">
            <a:avLst/>
          </a:prstGeom>
          <a:gradFill flip="none" rotWithShape="1">
            <a:gsLst>
              <a:gs pos="0">
                <a:schemeClr val="accent4">
                  <a:lumMod val="75000"/>
                </a:schemeClr>
              </a:gs>
              <a:gs pos="43000">
                <a:schemeClr val="accent4">
                  <a:lumMod val="60000"/>
                  <a:lumOff val="40000"/>
                </a:schemeClr>
              </a:gs>
              <a:gs pos="100000">
                <a:schemeClr val="accent4">
                  <a:lumMod val="75000"/>
                  <a:shade val="100000"/>
                  <a:satMod val="115000"/>
                </a:schemeClr>
              </a:gs>
            </a:gsLst>
            <a:path path="circle">
              <a:fillToRect r="100000" b="100000"/>
            </a:path>
            <a:tileRect l="-100000" t="-100000"/>
          </a:gradFill>
          <a:ln w="127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pic>
        <p:nvPicPr>
          <p:cNvPr id="2" name="Picture 1"/>
          <p:cNvPicPr>
            <a:picLocks noChangeAspect="1"/>
          </p:cNvPicPr>
          <p:nvPr userDrawn="1"/>
        </p:nvPicPr>
        <p:blipFill>
          <a:blip r:embed="rId7"/>
          <a:stretch>
            <a:fillRect/>
          </a:stretch>
        </p:blipFill>
        <p:spPr>
          <a:xfrm>
            <a:off x="6593290" y="4493400"/>
            <a:ext cx="2340865" cy="640080"/>
          </a:xfrm>
          <a:prstGeom prst="rect">
            <a:avLst/>
          </a:prstGeom>
        </p:spPr>
      </p:pic>
    </p:spTree>
  </p:cSld>
  <p:clrMap bg1="dk1" tx1="lt1" bg2="dk2" tx2="lt2" accent1="accent1" accent2="accent2" accent3="accent3" accent4="accent4" accent5="accent5" accent6="accent6" hlink="hlink" folHlink="folHlink"/>
  <p:sldLayoutIdLst>
    <p:sldLayoutId id="2147484033" r:id="rId1"/>
    <p:sldLayoutId id="2147484034" r:id="rId2"/>
    <p:sldLayoutId id="2147484036" r:id="rId3"/>
    <p:sldLayoutId id="2147484038" r:id="rId4"/>
    <p:sldLayoutId id="2147484039" r:id="rId5"/>
  </p:sldLayoutIdLst>
  <p:timing>
    <p:tnLst>
      <p:par>
        <p:cTn id="1" dur="indefinite" restart="never" nodeType="tmRoot"/>
      </p:par>
    </p:tnLst>
  </p:timing>
  <p:txStyles>
    <p:titleStyle>
      <a:lvl1pPr marL="54864" algn="l" rtl="0" eaLnBrk="1" latinLnBrk="0" hangingPunct="1">
        <a:spcBef>
          <a:spcPct val="0"/>
        </a:spcBef>
        <a:buNone/>
        <a:defRPr kumimoji="0" sz="4000" kern="1200">
          <a:solidFill>
            <a:schemeClr val="accent4">
              <a:lumMod val="75000"/>
            </a:schemeClr>
          </a:solidFill>
          <a:effectLst>
            <a:outerShdw blurRad="38100" dist="25500" dir="5400000" algn="tl" rotWithShape="0">
              <a:srgbClr val="000000">
                <a:satMod val="180000"/>
                <a:alpha val="75000"/>
              </a:srgbClr>
            </a:outerShdw>
          </a:effectLst>
          <a:latin typeface="Arial" pitchFamily="34" charset="0"/>
          <a:ea typeface="+mj-ea"/>
          <a:cs typeface="Arial" pitchFamily="34" charset="0"/>
        </a:defRPr>
      </a:lvl1pPr>
      <a:extLst/>
    </p:titleStyle>
    <p:bodyStyle>
      <a:lvl1pPr marL="292100" indent="-292100" algn="l" rtl="0" eaLnBrk="1" latinLnBrk="0" hangingPunct="1">
        <a:spcBef>
          <a:spcPts val="0"/>
        </a:spcBef>
        <a:buClr>
          <a:schemeClr val="accent4">
            <a:lumMod val="75000"/>
          </a:schemeClr>
        </a:buClr>
        <a:buSzPct val="70000"/>
        <a:buFont typeface="Wingdings 2"/>
        <a:buChar char=""/>
        <a:defRPr kumimoji="0" sz="3200" kern="1200">
          <a:solidFill>
            <a:schemeClr val="accent5">
              <a:lumMod val="75000"/>
            </a:schemeClr>
          </a:solidFill>
          <a:latin typeface="Arial" pitchFamily="34" charset="0"/>
          <a:ea typeface="+mn-ea"/>
          <a:cs typeface="Arial" pitchFamily="34" charset="0"/>
        </a:defRPr>
      </a:lvl1pPr>
      <a:lvl2pPr marL="640080" indent="-228600" algn="l" rtl="0" eaLnBrk="1" latinLnBrk="0" hangingPunct="1">
        <a:spcBef>
          <a:spcPts val="400"/>
        </a:spcBef>
        <a:buClr>
          <a:schemeClr val="accent4">
            <a:lumMod val="75000"/>
          </a:schemeClr>
        </a:buClr>
        <a:buSzPct val="90000"/>
        <a:buFontTx/>
        <a:buChar char="•"/>
        <a:defRPr kumimoji="0" sz="2600" kern="1200">
          <a:solidFill>
            <a:schemeClr val="accent5">
              <a:lumMod val="75000"/>
            </a:schemeClr>
          </a:solidFill>
          <a:latin typeface="Arial" pitchFamily="34" charset="0"/>
          <a:ea typeface="+mn-ea"/>
          <a:cs typeface="Arial" pitchFamily="34" charset="0"/>
        </a:defRPr>
      </a:lvl2pPr>
      <a:lvl3pPr marL="822960" indent="-192024" algn="l" rtl="0" eaLnBrk="1" latinLnBrk="0" hangingPunct="1">
        <a:spcBef>
          <a:spcPts val="400"/>
        </a:spcBef>
        <a:buClr>
          <a:schemeClr val="accent4">
            <a:lumMod val="75000"/>
          </a:schemeClr>
        </a:buClr>
        <a:buSzPct val="100000"/>
        <a:buFont typeface="Wingdings 2"/>
        <a:buChar char=""/>
        <a:defRPr kumimoji="0" sz="2300" kern="1200">
          <a:solidFill>
            <a:schemeClr val="accent5">
              <a:lumMod val="75000"/>
            </a:schemeClr>
          </a:solidFill>
          <a:latin typeface="Arial" pitchFamily="34" charset="0"/>
          <a:ea typeface="+mn-ea"/>
          <a:cs typeface="Arial" pitchFamily="34" charset="0"/>
        </a:defRPr>
      </a:lvl3pPr>
      <a:lvl4pPr marL="1005840" indent="-182880" algn="l" rtl="0" eaLnBrk="1" latinLnBrk="0" hangingPunct="1">
        <a:spcBef>
          <a:spcPts val="400"/>
        </a:spcBef>
        <a:buClr>
          <a:schemeClr val="accent4">
            <a:lumMod val="75000"/>
          </a:schemeClr>
        </a:buClr>
        <a:buSzPct val="100000"/>
        <a:buFont typeface="Arial" pitchFamily="34" charset="0"/>
        <a:buChar char="−"/>
        <a:defRPr kumimoji="0" sz="2000" kern="1200">
          <a:solidFill>
            <a:schemeClr val="accent5">
              <a:lumMod val="75000"/>
            </a:schemeClr>
          </a:solidFill>
          <a:latin typeface="Arial" pitchFamily="34" charset="0"/>
          <a:ea typeface="+mn-ea"/>
          <a:cs typeface="Arial" pitchFamily="34" charset="0"/>
        </a:defRPr>
      </a:lvl4pPr>
      <a:lvl5pPr marL="1188720" indent="-182880" algn="l" rtl="0" eaLnBrk="1" latinLnBrk="0" hangingPunct="1">
        <a:spcBef>
          <a:spcPts val="400"/>
        </a:spcBef>
        <a:buClr>
          <a:schemeClr val="accent6">
            <a:lumMod val="75000"/>
          </a:schemeClr>
        </a:buClr>
        <a:buSzPct val="100000"/>
        <a:buFont typeface="Wingdings 2"/>
        <a:buChar char=""/>
        <a:defRPr kumimoji="0" sz="1900" kern="1200">
          <a:solidFill>
            <a:schemeClr val="accent5">
              <a:lumMod val="75000"/>
            </a:schemeClr>
          </a:solidFill>
          <a:latin typeface="Arial" pitchFamily="34" charset="0"/>
          <a:ea typeface="+mn-ea"/>
          <a:cs typeface="Arial" pitchFamily="34" charset="0"/>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hhs.gov/ohrp/regulations-and-policy/" TargetMode="External"/><Relationship Id="rId4" Type="http://schemas.openxmlformats.org/officeDocument/2006/relationships/hyperlink" Target="NULL" TargetMode="External"/><Relationship Id="rId5" Type="http://schemas.openxmlformats.org/officeDocument/2006/relationships/hyperlink" Target="NULL" TargetMode="External"/><Relationship Id="rId6" Type="http://schemas.openxmlformats.org/officeDocument/2006/relationships/hyperlink" Target="http://www.ecfr.gov/cgi-bin/text-idx?tpl=/ecfrbrowse/" TargetMode="External"/><Relationship Id="rId1" Type="http://schemas.openxmlformats.org/officeDocument/2006/relationships/slideLayout" Target="../slideLayouts/slideLayout2.xml"/><Relationship Id="rId2" Type="http://schemas.openxmlformats.org/officeDocument/2006/relationships/hyperlink" Target="http://www.fda.gov/downloads/drug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a:spLocks noGrp="1"/>
          </p:cNvSpPr>
          <p:nvPr>
            <p:ph type="subTitle" sz="quarter" idx="1"/>
          </p:nvPr>
        </p:nvSpPr>
        <p:spPr>
          <a:xfrm>
            <a:off x="1419970" y="3200400"/>
            <a:ext cx="7063740" cy="742950"/>
          </a:xfrm>
          <a:prstGeom prst="rect">
            <a:avLst/>
          </a:prstGeom>
        </p:spPr>
        <p:txBody>
          <a:bodyPr>
            <a:normAutofit fontScale="70000" lnSpcReduction="20000"/>
          </a:bodyPr>
          <a:lstStyle/>
          <a:p>
            <a:r>
              <a:rPr lang="en-US" dirty="0" smtClean="0"/>
              <a:t>Julie Bouma, Jacob Holloway and Cathy Peterson</a:t>
            </a:r>
            <a:endParaRPr dirty="0"/>
          </a:p>
          <a:p>
            <a:r>
              <a:rPr lang="en-US" dirty="0"/>
              <a:t>WMed HRPP </a:t>
            </a:r>
          </a:p>
        </p:txBody>
      </p:sp>
      <p:sp>
        <p:nvSpPr>
          <p:cNvPr id="65" name="Shape 65"/>
          <p:cNvSpPr>
            <a:spLocks noGrp="1"/>
          </p:cNvSpPr>
          <p:nvPr>
            <p:ph type="ctrTitle"/>
          </p:nvPr>
        </p:nvSpPr>
        <p:spPr>
          <a:xfrm>
            <a:off x="1419970" y="2343150"/>
            <a:ext cx="7063740" cy="857250"/>
          </a:xfrm>
          <a:prstGeom prst="rect">
            <a:avLst/>
          </a:prstGeom>
        </p:spPr>
        <p:txBody>
          <a:bodyPr>
            <a:noAutofit/>
          </a:bodyPr>
          <a:lstStyle/>
          <a:p>
            <a:r>
              <a:rPr lang="en-US" sz="2160" dirty="0">
                <a:solidFill>
                  <a:schemeClr val="tx1"/>
                </a:solidFill>
              </a:rPr>
              <a:t>Investigator Responsibilities for </a:t>
            </a:r>
            <a:r>
              <a:rPr lang="en-US" sz="2160" dirty="0" smtClean="0">
                <a:solidFill>
                  <a:schemeClr val="tx1"/>
                </a:solidFill>
              </a:rPr>
              <a:t>Clinical Trials Research </a:t>
            </a:r>
            <a:br>
              <a:rPr lang="en-US" sz="2160" dirty="0" smtClean="0">
                <a:solidFill>
                  <a:schemeClr val="tx1"/>
                </a:solidFill>
              </a:rPr>
            </a:br>
            <a:endParaRPr sz="2160" dirty="0"/>
          </a:p>
        </p:txBody>
      </p:sp>
    </p:spTree>
    <p:extLst>
      <p:ext uri="{BB962C8B-B14F-4D97-AF65-F5344CB8AC3E}">
        <p14:creationId xmlns:p14="http://schemas.microsoft.com/office/powerpoint/2010/main" val="2192112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650"/>
            <a:ext cx="7132320" cy="1144398"/>
          </a:xfrm>
        </p:spPr>
        <p:txBody>
          <a:bodyPr>
            <a:norm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Compliance with the Protocol</a:t>
            </a:r>
            <a:endParaRPr lang="en-US" sz="2800" dirty="0"/>
          </a:p>
        </p:txBody>
      </p:sp>
      <p:sp>
        <p:nvSpPr>
          <p:cNvPr id="3" name="Text Placeholder 2"/>
          <p:cNvSpPr>
            <a:spLocks noGrp="1"/>
          </p:cNvSpPr>
          <p:nvPr>
            <p:ph type="body" idx="1"/>
          </p:nvPr>
        </p:nvSpPr>
        <p:spPr>
          <a:xfrm>
            <a:off x="609600" y="1581150"/>
            <a:ext cx="7620000" cy="3027551"/>
          </a:xfrm>
        </p:spPr>
        <p:txBody>
          <a:bodyPr>
            <a:normAutofit/>
          </a:bodyPr>
          <a:lstStyle/>
          <a:p>
            <a:pPr marL="0" indent="0">
              <a:spcBef>
                <a:spcPts val="1200"/>
              </a:spcBef>
              <a:buNone/>
            </a:pPr>
            <a:r>
              <a:rPr lang="en-US" sz="1700" b="1" dirty="0"/>
              <a:t>The Investigator may deviate from the protocol before obtaining approval from the sponsor and review/approval from the IRB only:</a:t>
            </a:r>
          </a:p>
          <a:p>
            <a:pPr>
              <a:spcBef>
                <a:spcPts val="1200"/>
              </a:spcBef>
              <a:buFont typeface="Wingdings" panose="05000000000000000000" pitchFamily="2" charset="2"/>
              <a:buChar char="§"/>
            </a:pPr>
            <a:r>
              <a:rPr lang="en-US" sz="1500" dirty="0"/>
              <a:t>When the changes are logistical/administrative</a:t>
            </a:r>
          </a:p>
          <a:p>
            <a:pPr>
              <a:spcBef>
                <a:spcPts val="1200"/>
              </a:spcBef>
              <a:buFont typeface="Wingdings" panose="05000000000000000000" pitchFamily="2" charset="2"/>
              <a:buChar char="§"/>
            </a:pPr>
            <a:r>
              <a:rPr lang="en-US" sz="1500" dirty="0"/>
              <a:t>To eliminate an immediate hazard to study subjects.  This requires immediate submission to:</a:t>
            </a:r>
          </a:p>
          <a:p>
            <a:pPr marL="511175" lvl="1" indent="-223838">
              <a:buFont typeface="Wingdings" panose="05000000000000000000" pitchFamily="2" charset="2"/>
              <a:buChar char="§"/>
            </a:pPr>
            <a:r>
              <a:rPr lang="en-US" sz="1500" dirty="0"/>
              <a:t>The IRB</a:t>
            </a:r>
          </a:p>
          <a:p>
            <a:pPr marL="511175" lvl="1" indent="-223838">
              <a:buFont typeface="Wingdings" panose="05000000000000000000" pitchFamily="2" charset="2"/>
              <a:buChar char="§"/>
            </a:pPr>
            <a:r>
              <a:rPr lang="en-US" sz="1500" dirty="0"/>
              <a:t>The sponsor</a:t>
            </a:r>
          </a:p>
          <a:p>
            <a:pPr marL="511175" lvl="1" indent="-223838">
              <a:buFont typeface="Wingdings" panose="05000000000000000000" pitchFamily="2" charset="2"/>
              <a:buChar char="§"/>
            </a:pPr>
            <a:r>
              <a:rPr lang="en-US" sz="1500" dirty="0"/>
              <a:t>Regulatory authorities (if required)</a:t>
            </a:r>
          </a:p>
          <a:p>
            <a:endParaRPr lang="en-US" dirty="0"/>
          </a:p>
        </p:txBody>
      </p:sp>
    </p:spTree>
    <p:extLst>
      <p:ext uri="{BB962C8B-B14F-4D97-AF65-F5344CB8AC3E}">
        <p14:creationId xmlns:p14="http://schemas.microsoft.com/office/powerpoint/2010/main" val="3299532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5750"/>
            <a:ext cx="7132320" cy="857251"/>
          </a:xfrm>
        </p:spPr>
        <p:txBody>
          <a:bodyPr>
            <a:no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Investigational Products (IP)</a:t>
            </a:r>
            <a:endParaRPr lang="en-US" sz="2800" dirty="0"/>
          </a:p>
        </p:txBody>
      </p:sp>
      <p:sp>
        <p:nvSpPr>
          <p:cNvPr id="3" name="Text Placeholder 2"/>
          <p:cNvSpPr>
            <a:spLocks noGrp="1"/>
          </p:cNvSpPr>
          <p:nvPr>
            <p:ph type="body" idx="1"/>
          </p:nvPr>
        </p:nvSpPr>
        <p:spPr>
          <a:xfrm>
            <a:off x="457200" y="1276350"/>
            <a:ext cx="8229600" cy="3051572"/>
          </a:xfrm>
        </p:spPr>
        <p:txBody>
          <a:bodyPr>
            <a:normAutofit/>
          </a:bodyPr>
          <a:lstStyle/>
          <a:p>
            <a:pPr marL="0" indent="0">
              <a:spcAft>
                <a:spcPts val="1200"/>
              </a:spcAft>
              <a:buNone/>
            </a:pPr>
            <a:r>
              <a:rPr lang="en-US" sz="1700" b="1" dirty="0"/>
              <a:t>Investigator is responsible for the IP, its usage, storage and destruction.  This responsibility may be delegated to a Pharmacist under the PI’s supervision.  Responsibilities include:</a:t>
            </a:r>
          </a:p>
          <a:p>
            <a:pPr>
              <a:spcAft>
                <a:spcPts val="1200"/>
              </a:spcAft>
              <a:buFont typeface="Wingdings" panose="05000000000000000000" pitchFamily="2" charset="2"/>
              <a:buChar char="§"/>
            </a:pPr>
            <a:r>
              <a:rPr lang="en-US" sz="1600" dirty="0"/>
              <a:t>Maintaining IP Accountability records (Receipt of product, dispensing of product, return of product not used by subject, if applicable, and destruction or return of product to sponsor, if applicable)</a:t>
            </a:r>
          </a:p>
          <a:p>
            <a:pPr>
              <a:spcAft>
                <a:spcPts val="1200"/>
              </a:spcAft>
              <a:buFont typeface="Wingdings" panose="05000000000000000000" pitchFamily="2" charset="2"/>
              <a:buChar char="§"/>
            </a:pPr>
            <a:r>
              <a:rPr lang="en-US" sz="1600" dirty="0" smtClean="0"/>
              <a:t>Storing </a:t>
            </a:r>
            <a:r>
              <a:rPr lang="en-US" sz="1600" dirty="0"/>
              <a:t>IP as specified by the sponsor and in accordance with applicable regulatory requirement(s</a:t>
            </a:r>
            <a:r>
              <a:rPr lang="en-US" sz="1500" dirty="0"/>
              <a:t>)</a:t>
            </a:r>
          </a:p>
          <a:p>
            <a:pPr marL="0" indent="0">
              <a:buNone/>
            </a:pPr>
            <a:r>
              <a:rPr lang="en-US" sz="1700" b="1" dirty="0"/>
              <a:t>Investigator is responsible for using the IP in accordance with the protocol</a:t>
            </a:r>
          </a:p>
          <a:p>
            <a:endParaRPr lang="en-US" sz="1700" b="1" dirty="0"/>
          </a:p>
        </p:txBody>
      </p:sp>
    </p:spTree>
    <p:extLst>
      <p:ext uri="{BB962C8B-B14F-4D97-AF65-F5344CB8AC3E}">
        <p14:creationId xmlns:p14="http://schemas.microsoft.com/office/powerpoint/2010/main" val="4083700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3350"/>
            <a:ext cx="7884202" cy="857251"/>
          </a:xfrm>
        </p:spPr>
        <p:txBody>
          <a:bodyPr>
            <a:no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Randomization and Unblinding Procedures</a:t>
            </a:r>
            <a:endParaRPr lang="en-US" sz="2800" dirty="0"/>
          </a:p>
        </p:txBody>
      </p:sp>
      <p:sp>
        <p:nvSpPr>
          <p:cNvPr id="3" name="Text Placeholder 2"/>
          <p:cNvSpPr>
            <a:spLocks noGrp="1"/>
          </p:cNvSpPr>
          <p:nvPr>
            <p:ph type="body" idx="1"/>
          </p:nvPr>
        </p:nvSpPr>
        <p:spPr>
          <a:xfrm>
            <a:off x="410400" y="1120378"/>
            <a:ext cx="8276400" cy="3051572"/>
          </a:xfrm>
        </p:spPr>
        <p:txBody>
          <a:bodyPr/>
          <a:lstStyle/>
          <a:p>
            <a:pPr marL="0" indent="0">
              <a:spcAft>
                <a:spcPts val="1200"/>
              </a:spcAft>
              <a:buNone/>
            </a:pPr>
            <a:r>
              <a:rPr lang="en-US" sz="1700" b="1" dirty="0"/>
              <a:t>Investigator is responsible </a:t>
            </a:r>
            <a:r>
              <a:rPr lang="en-US" sz="1700" b="1" dirty="0" smtClean="0"/>
              <a:t>to:</a:t>
            </a:r>
            <a:endParaRPr lang="en-US" sz="1500" b="1" dirty="0"/>
          </a:p>
          <a:p>
            <a:pPr>
              <a:spcAft>
                <a:spcPts val="1200"/>
              </a:spcAft>
              <a:buFont typeface="Wingdings" panose="05000000000000000000" pitchFamily="2" charset="2"/>
              <a:buChar char="§"/>
            </a:pPr>
            <a:r>
              <a:rPr lang="en-US" sz="1500" dirty="0"/>
              <a:t>Follow the study randomization procedures</a:t>
            </a:r>
          </a:p>
          <a:p>
            <a:pPr>
              <a:spcAft>
                <a:spcPts val="1200"/>
              </a:spcAft>
              <a:buFont typeface="Wingdings" panose="05000000000000000000" pitchFamily="2" charset="2"/>
              <a:buChar char="§"/>
            </a:pPr>
            <a:r>
              <a:rPr lang="en-US" sz="1500" dirty="0"/>
              <a:t>Ensure that the randomization code is only broken in accordance with the protocol provisions </a:t>
            </a:r>
          </a:p>
          <a:p>
            <a:pPr>
              <a:spcAft>
                <a:spcPts val="1200"/>
              </a:spcAft>
              <a:buFont typeface="Wingdings" panose="05000000000000000000" pitchFamily="2" charset="2"/>
              <a:buChar char="§"/>
            </a:pPr>
            <a:r>
              <a:rPr lang="en-US" sz="1500" dirty="0"/>
              <a:t>Promptly document and notify the sponsor if any unblinding occurs</a:t>
            </a:r>
          </a:p>
          <a:p>
            <a:pPr marL="0" indent="0">
              <a:buNone/>
            </a:pPr>
            <a:endParaRPr lang="en-US" dirty="0"/>
          </a:p>
        </p:txBody>
      </p:sp>
    </p:spTree>
    <p:extLst>
      <p:ext uri="{BB962C8B-B14F-4D97-AF65-F5344CB8AC3E}">
        <p14:creationId xmlns:p14="http://schemas.microsoft.com/office/powerpoint/2010/main" val="1902089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132320" cy="1085844"/>
          </a:xfrm>
        </p:spPr>
        <p:txBody>
          <a:bodyPr>
            <a:norm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Informed Consent Process</a:t>
            </a:r>
            <a:endParaRPr lang="en-US" sz="2800" dirty="0"/>
          </a:p>
        </p:txBody>
      </p:sp>
      <p:sp>
        <p:nvSpPr>
          <p:cNvPr id="3" name="Text Placeholder 2"/>
          <p:cNvSpPr>
            <a:spLocks noGrp="1"/>
          </p:cNvSpPr>
          <p:nvPr>
            <p:ph type="body" idx="1"/>
          </p:nvPr>
        </p:nvSpPr>
        <p:spPr>
          <a:xfrm>
            <a:off x="533400" y="1200150"/>
            <a:ext cx="7465488" cy="3394472"/>
          </a:xfrm>
        </p:spPr>
        <p:txBody>
          <a:bodyPr>
            <a:normAutofit/>
          </a:bodyPr>
          <a:lstStyle/>
          <a:p>
            <a:pPr marL="0" indent="0">
              <a:buNone/>
            </a:pPr>
            <a:r>
              <a:rPr lang="en-US" sz="1700" b="1" dirty="0"/>
              <a:t>Investigators must adhere to the following regulations and guidance:</a:t>
            </a:r>
          </a:p>
          <a:p>
            <a:pPr>
              <a:spcBef>
                <a:spcPts val="1200"/>
              </a:spcBef>
              <a:buFont typeface="Wingdings" panose="05000000000000000000" pitchFamily="2" charset="2"/>
              <a:buChar char="§"/>
            </a:pPr>
            <a:r>
              <a:rPr lang="en-US" sz="1500" dirty="0" smtClean="0"/>
              <a:t>E6 Good Clinical Practice:  Consolidated Guidance Section 4.8 </a:t>
            </a:r>
          </a:p>
          <a:p>
            <a:pPr>
              <a:spcBef>
                <a:spcPts val="1200"/>
              </a:spcBef>
              <a:buFont typeface="Wingdings" panose="05000000000000000000" pitchFamily="2" charset="2"/>
              <a:buChar char="§"/>
            </a:pPr>
            <a:r>
              <a:rPr lang="en-US" sz="1500" dirty="0" smtClean="0"/>
              <a:t>45 CFR 46                                                 </a:t>
            </a:r>
          </a:p>
          <a:p>
            <a:pPr>
              <a:spcBef>
                <a:spcPts val="1200"/>
              </a:spcBef>
              <a:buFont typeface="Wingdings" panose="05000000000000000000" pitchFamily="2" charset="2"/>
              <a:buChar char="§"/>
            </a:pPr>
            <a:r>
              <a:rPr lang="en-US" sz="1500" dirty="0" smtClean="0"/>
              <a:t>21 CFR 50</a:t>
            </a:r>
          </a:p>
          <a:p>
            <a:pPr marL="568325" lvl="1" indent="-280988">
              <a:buFont typeface="Wingdings" panose="05000000000000000000" pitchFamily="2" charset="2"/>
              <a:buChar char="§"/>
              <a:tabLst>
                <a:tab pos="568325" algn="l"/>
              </a:tabLst>
            </a:pPr>
            <a:r>
              <a:rPr lang="en-US" sz="1500" dirty="0" smtClean="0"/>
              <a:t>45 CFR 46 must be followed for research involving human subjects that is conducted, supported, or otherwise subject to regulation by any federal department or agency.</a:t>
            </a:r>
          </a:p>
          <a:p>
            <a:pPr marL="568325" lvl="1" indent="-280988">
              <a:buFont typeface="Wingdings" panose="05000000000000000000" pitchFamily="2" charset="2"/>
              <a:buChar char="§"/>
              <a:tabLst>
                <a:tab pos="568325" algn="l"/>
              </a:tabLst>
            </a:pPr>
            <a:r>
              <a:rPr lang="en-US" sz="1500" dirty="0" smtClean="0"/>
              <a:t>21 </a:t>
            </a:r>
            <a:r>
              <a:rPr lang="en-US" sz="1500" dirty="0"/>
              <a:t>CFR 50 must be followed for research involving human subjects that is conducted, supported, or otherwise subject to regulation by the FDA</a:t>
            </a:r>
          </a:p>
          <a:p>
            <a:endParaRPr lang="en-US" dirty="0"/>
          </a:p>
        </p:txBody>
      </p:sp>
      <p:sp>
        <p:nvSpPr>
          <p:cNvPr id="4" name="Right Brace 3"/>
          <p:cNvSpPr/>
          <p:nvPr/>
        </p:nvSpPr>
        <p:spPr>
          <a:xfrm>
            <a:off x="6248400" y="1803300"/>
            <a:ext cx="152400" cy="715581"/>
          </a:xfrm>
          <a:prstGeom prst="rightBrace">
            <a:avLst>
              <a:gd name="adj1" fmla="val 2367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20" dirty="0"/>
          </a:p>
        </p:txBody>
      </p:sp>
      <p:sp>
        <p:nvSpPr>
          <p:cNvPr id="5" name="TextBox 4"/>
          <p:cNvSpPr txBox="1"/>
          <p:nvPr/>
        </p:nvSpPr>
        <p:spPr>
          <a:xfrm>
            <a:off x="6289865" y="1803300"/>
            <a:ext cx="2092135" cy="715581"/>
          </a:xfrm>
          <a:prstGeom prst="rect">
            <a:avLst/>
          </a:prstGeom>
          <a:noFill/>
        </p:spPr>
        <p:txBody>
          <a:bodyPr wrap="square" rtlCol="0">
            <a:spAutoFit/>
          </a:bodyPr>
          <a:lstStyle/>
          <a:p>
            <a:r>
              <a:rPr lang="en-US" sz="1350" i="1" dirty="0">
                <a:solidFill>
                  <a:srgbClr val="FF0000"/>
                </a:solidFill>
              </a:rPr>
              <a:t>These require </a:t>
            </a:r>
            <a:r>
              <a:rPr lang="en-US" sz="1350" i="1" dirty="0" smtClean="0">
                <a:solidFill>
                  <a:srgbClr val="FF0000"/>
                </a:solidFill>
              </a:rPr>
              <a:t>the    same basic </a:t>
            </a:r>
            <a:r>
              <a:rPr lang="en-US" sz="1350" i="1" dirty="0">
                <a:solidFill>
                  <a:srgbClr val="FF0000"/>
                </a:solidFill>
              </a:rPr>
              <a:t>elements </a:t>
            </a:r>
            <a:r>
              <a:rPr lang="en-US" sz="1350" i="1" dirty="0" smtClean="0">
                <a:solidFill>
                  <a:srgbClr val="FF0000"/>
                </a:solidFill>
              </a:rPr>
              <a:t>    of consent</a:t>
            </a:r>
            <a:r>
              <a:rPr lang="en-US" sz="1350" i="1" dirty="0">
                <a:solidFill>
                  <a:srgbClr val="FF0000"/>
                </a:solidFill>
              </a:rPr>
              <a:t>.</a:t>
            </a:r>
          </a:p>
        </p:txBody>
      </p:sp>
    </p:spTree>
    <p:extLst>
      <p:ext uri="{BB962C8B-B14F-4D97-AF65-F5344CB8AC3E}">
        <p14:creationId xmlns:p14="http://schemas.microsoft.com/office/powerpoint/2010/main" val="3840375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7757160" cy="1120378"/>
          </a:xfrm>
        </p:spPr>
        <p:txBody>
          <a:bodyPr>
            <a:norm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Informed Consent </a:t>
            </a:r>
            <a:endParaRPr lang="en-US" sz="2800" dirty="0"/>
          </a:p>
        </p:txBody>
      </p:sp>
      <p:sp>
        <p:nvSpPr>
          <p:cNvPr id="3" name="Text Placeholder 2"/>
          <p:cNvSpPr>
            <a:spLocks noGrp="1"/>
          </p:cNvSpPr>
          <p:nvPr>
            <p:ph type="body" idx="1"/>
          </p:nvPr>
        </p:nvSpPr>
        <p:spPr>
          <a:xfrm>
            <a:off x="457200" y="1352550"/>
            <a:ext cx="8229600" cy="3051572"/>
          </a:xfrm>
        </p:spPr>
        <p:txBody>
          <a:bodyPr>
            <a:normAutofit/>
          </a:bodyPr>
          <a:lstStyle/>
          <a:p>
            <a:pPr marL="0" indent="0">
              <a:spcAft>
                <a:spcPts val="1200"/>
              </a:spcAft>
              <a:buNone/>
            </a:pPr>
            <a:r>
              <a:rPr lang="en-US" sz="1800" b="1" dirty="0"/>
              <a:t>Investigators must:</a:t>
            </a:r>
          </a:p>
          <a:p>
            <a:pPr>
              <a:spcAft>
                <a:spcPts val="1200"/>
              </a:spcAft>
              <a:buFont typeface="Wingdings" panose="05000000000000000000" pitchFamily="2" charset="2"/>
              <a:buChar char="§"/>
            </a:pPr>
            <a:r>
              <a:rPr lang="en-US" sz="1600" dirty="0"/>
              <a:t>Adhere to GCP and the ethical principles that have their origin in the Declaration of Helsinki</a:t>
            </a:r>
          </a:p>
          <a:p>
            <a:pPr>
              <a:spcAft>
                <a:spcPts val="1200"/>
              </a:spcAft>
              <a:buFont typeface="Wingdings" panose="05000000000000000000" pitchFamily="2" charset="2"/>
              <a:buChar char="§"/>
            </a:pPr>
            <a:r>
              <a:rPr lang="en-US" sz="1600" dirty="0"/>
              <a:t>Update consent document when new information becomes available</a:t>
            </a:r>
          </a:p>
          <a:p>
            <a:pPr>
              <a:spcAft>
                <a:spcPts val="400"/>
              </a:spcAft>
              <a:buFont typeface="Wingdings" panose="05000000000000000000" pitchFamily="2" charset="2"/>
              <a:buChar char="§"/>
            </a:pPr>
            <a:r>
              <a:rPr lang="en-US" sz="1600" dirty="0"/>
              <a:t>Avoid:</a:t>
            </a:r>
          </a:p>
          <a:p>
            <a:pPr marL="511175" lvl="2" indent="-223838">
              <a:buFont typeface="Wingdings" panose="05000000000000000000" pitchFamily="2" charset="2"/>
              <a:buChar char="§"/>
            </a:pPr>
            <a:r>
              <a:rPr lang="en-US" sz="1500" dirty="0"/>
              <a:t>Coercion or undue influence</a:t>
            </a:r>
          </a:p>
          <a:p>
            <a:pPr marL="511175" lvl="2" indent="-223838">
              <a:buFont typeface="Wingdings" panose="05000000000000000000" pitchFamily="2" charset="2"/>
              <a:buChar char="§"/>
            </a:pPr>
            <a:r>
              <a:rPr lang="en-US" sz="1500" dirty="0"/>
              <a:t>Language that causes the participant to waive any legal rights</a:t>
            </a:r>
          </a:p>
          <a:p>
            <a:endParaRPr lang="en-US" dirty="0"/>
          </a:p>
        </p:txBody>
      </p:sp>
    </p:spTree>
    <p:extLst>
      <p:ext uri="{BB962C8B-B14F-4D97-AF65-F5344CB8AC3E}">
        <p14:creationId xmlns:p14="http://schemas.microsoft.com/office/powerpoint/2010/main" val="251869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757160" cy="1091389"/>
          </a:xfrm>
        </p:spPr>
        <p:txBody>
          <a:bodyPr>
            <a:norm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Informed Consent </a:t>
            </a:r>
            <a:endParaRPr lang="en-US" sz="2800" dirty="0"/>
          </a:p>
        </p:txBody>
      </p:sp>
      <p:sp>
        <p:nvSpPr>
          <p:cNvPr id="3" name="Text Placeholder 2"/>
          <p:cNvSpPr>
            <a:spLocks noGrp="1"/>
          </p:cNvSpPr>
          <p:nvPr>
            <p:ph type="body" idx="1"/>
          </p:nvPr>
        </p:nvSpPr>
        <p:spPr>
          <a:xfrm>
            <a:off x="457200" y="1123950"/>
            <a:ext cx="8229600" cy="3051572"/>
          </a:xfrm>
        </p:spPr>
        <p:txBody>
          <a:bodyPr>
            <a:normAutofit lnSpcReduction="10000"/>
          </a:bodyPr>
          <a:lstStyle/>
          <a:p>
            <a:pPr marL="0" indent="0">
              <a:spcAft>
                <a:spcPts val="600"/>
              </a:spcAft>
              <a:buNone/>
            </a:pPr>
            <a:r>
              <a:rPr lang="en-US" sz="1800" b="1" dirty="0"/>
              <a:t>Investigators are responsible to:</a:t>
            </a:r>
          </a:p>
          <a:p>
            <a:pPr marL="230188" lvl="1" indent="-230188">
              <a:spcBef>
                <a:spcPts val="0"/>
              </a:spcBef>
              <a:spcAft>
                <a:spcPts val="600"/>
              </a:spcAft>
              <a:buFont typeface="Wingdings" panose="05000000000000000000" pitchFamily="2" charset="2"/>
              <a:buChar char="§"/>
            </a:pPr>
            <a:r>
              <a:rPr lang="en-US" sz="1600" dirty="0"/>
              <a:t>Fully inform subjects of all pertinent aspects of the trial</a:t>
            </a:r>
          </a:p>
          <a:p>
            <a:pPr marL="230188" lvl="1" indent="-230188">
              <a:buFont typeface="Wingdings" panose="05000000000000000000" pitchFamily="2" charset="2"/>
              <a:buChar char="§"/>
            </a:pPr>
            <a:r>
              <a:rPr lang="en-US" sz="1600" dirty="0"/>
              <a:t>Use lay and non-technical language to ensure consent is understandable to the subject</a:t>
            </a:r>
          </a:p>
          <a:p>
            <a:pPr marL="460375" lvl="2" indent="-230188">
              <a:buFont typeface="Wingdings" panose="05000000000000000000" pitchFamily="2" charset="2"/>
              <a:buChar char="§"/>
            </a:pPr>
            <a:r>
              <a:rPr lang="en-US" sz="1600" dirty="0"/>
              <a:t>8</a:t>
            </a:r>
            <a:r>
              <a:rPr lang="en-US" sz="1600" baseline="30000" dirty="0"/>
              <a:t>th</a:t>
            </a:r>
            <a:r>
              <a:rPr lang="en-US" sz="1600" dirty="0"/>
              <a:t> grade reading level</a:t>
            </a:r>
          </a:p>
          <a:p>
            <a:pPr marL="460375" lvl="2" indent="-230188">
              <a:spcBef>
                <a:spcPts val="0"/>
              </a:spcBef>
              <a:buFont typeface="Wingdings" panose="05000000000000000000" pitchFamily="2" charset="2"/>
              <a:buChar char="§"/>
            </a:pPr>
            <a:r>
              <a:rPr lang="en-US" sz="1600" dirty="0"/>
              <a:t>Translate to native language as applicable (IRB must approve translations)</a:t>
            </a:r>
          </a:p>
          <a:p>
            <a:pPr marL="230188" lvl="1" indent="-230188">
              <a:spcBef>
                <a:spcPts val="600"/>
              </a:spcBef>
              <a:buFont typeface="Wingdings" panose="05000000000000000000" pitchFamily="2" charset="2"/>
              <a:buChar char="§"/>
            </a:pPr>
            <a:r>
              <a:rPr lang="en-US" sz="1600" dirty="0"/>
              <a:t>Ensure subject has sufficient time to review the consent document and ask questions prior to consenting to </a:t>
            </a:r>
            <a:r>
              <a:rPr lang="en-US" sz="1600" dirty="0" smtClean="0"/>
              <a:t>participate.  The PI or designee is encouraged to use the “teach-back” method to confirm that the subject understands the information presented.</a:t>
            </a:r>
            <a:endParaRPr lang="en-US" sz="1600" dirty="0"/>
          </a:p>
          <a:p>
            <a:pPr marL="230188" lvl="1" indent="-230188">
              <a:spcBef>
                <a:spcPts val="600"/>
              </a:spcBef>
              <a:buFont typeface="Wingdings" panose="05000000000000000000" pitchFamily="2" charset="2"/>
              <a:buChar char="§"/>
            </a:pPr>
            <a:r>
              <a:rPr lang="en-US" sz="1600" dirty="0"/>
              <a:t>Ensure the consent document is signed and dated prior to the start of any study-related activities (Initial phone screening can precede consenting)</a:t>
            </a:r>
          </a:p>
          <a:p>
            <a:endParaRPr lang="en-US" dirty="0"/>
          </a:p>
        </p:txBody>
      </p:sp>
    </p:spTree>
    <p:extLst>
      <p:ext uri="{BB962C8B-B14F-4D97-AF65-F5344CB8AC3E}">
        <p14:creationId xmlns:p14="http://schemas.microsoft.com/office/powerpoint/2010/main" val="1331930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757160" cy="1143001"/>
          </a:xfrm>
        </p:spPr>
        <p:txBody>
          <a:bodyPr>
            <a:norm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Informed Consent </a:t>
            </a:r>
            <a:endParaRPr lang="en-US" sz="2800" dirty="0"/>
          </a:p>
        </p:txBody>
      </p:sp>
      <p:sp>
        <p:nvSpPr>
          <p:cNvPr id="3" name="Text Placeholder 2"/>
          <p:cNvSpPr>
            <a:spLocks noGrp="1"/>
          </p:cNvSpPr>
          <p:nvPr>
            <p:ph type="body" idx="1"/>
          </p:nvPr>
        </p:nvSpPr>
        <p:spPr>
          <a:xfrm>
            <a:off x="457200" y="1352550"/>
            <a:ext cx="8229600" cy="3051572"/>
          </a:xfrm>
        </p:spPr>
        <p:txBody>
          <a:bodyPr>
            <a:normAutofit/>
          </a:bodyPr>
          <a:lstStyle/>
          <a:p>
            <a:pPr marL="0" indent="0">
              <a:buNone/>
            </a:pPr>
            <a:r>
              <a:rPr lang="en-US" sz="1800" b="1" dirty="0"/>
              <a:t>Investigators are responsible to ensure:</a:t>
            </a:r>
          </a:p>
          <a:p>
            <a:pPr>
              <a:spcBef>
                <a:spcPts val="1200"/>
              </a:spcBef>
              <a:buFont typeface="Wingdings" panose="05000000000000000000" pitchFamily="2" charset="2"/>
              <a:buChar char="§"/>
            </a:pPr>
            <a:r>
              <a:rPr lang="en-US" sz="1500" dirty="0"/>
              <a:t>a witness is present during the consenting process if a participant or representative is unable to read</a:t>
            </a:r>
          </a:p>
          <a:p>
            <a:pPr>
              <a:spcBef>
                <a:spcPts val="1200"/>
              </a:spcBef>
              <a:buFont typeface="Wingdings" panose="05000000000000000000" pitchFamily="2" charset="2"/>
              <a:buChar char="§"/>
            </a:pPr>
            <a:r>
              <a:rPr lang="en-US" sz="1500" dirty="0"/>
              <a:t>the participant is provided with a copy of the signed and dated consent form</a:t>
            </a:r>
          </a:p>
          <a:p>
            <a:pPr>
              <a:spcBef>
                <a:spcPts val="1200"/>
              </a:spcBef>
              <a:buFont typeface="Wingdings" panose="05000000000000000000" pitchFamily="2" charset="2"/>
              <a:buChar char="§"/>
            </a:pPr>
            <a:r>
              <a:rPr lang="en-US" sz="1500" dirty="0"/>
              <a:t>the informed consent discussion and the consent document include all essential/additional elements of consent inclusive of HIPAA-required elements, if applicable</a:t>
            </a:r>
          </a:p>
          <a:p>
            <a:endParaRPr lang="en-US" dirty="0"/>
          </a:p>
        </p:txBody>
      </p:sp>
    </p:spTree>
    <p:extLst>
      <p:ext uri="{BB962C8B-B14F-4D97-AF65-F5344CB8AC3E}">
        <p14:creationId xmlns:p14="http://schemas.microsoft.com/office/powerpoint/2010/main" val="4117538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8099"/>
            <a:ext cx="7770960" cy="1115999"/>
          </a:xfrm>
        </p:spPr>
        <p:txBody>
          <a:bodyPr>
            <a:norm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Informed Consent </a:t>
            </a:r>
            <a:endParaRPr lang="en-US" sz="2800" dirty="0"/>
          </a:p>
        </p:txBody>
      </p:sp>
      <p:sp>
        <p:nvSpPr>
          <p:cNvPr id="3" name="Text Placeholder 2"/>
          <p:cNvSpPr>
            <a:spLocks noGrp="1"/>
          </p:cNvSpPr>
          <p:nvPr>
            <p:ph type="body" idx="1"/>
          </p:nvPr>
        </p:nvSpPr>
        <p:spPr>
          <a:xfrm>
            <a:off x="457200" y="1047750"/>
            <a:ext cx="8229600" cy="3051572"/>
          </a:xfrm>
        </p:spPr>
        <p:txBody>
          <a:bodyPr>
            <a:normAutofit fontScale="70000" lnSpcReduction="20000"/>
          </a:bodyPr>
          <a:lstStyle/>
          <a:p>
            <a:pPr marL="0" indent="0">
              <a:buNone/>
            </a:pPr>
            <a:r>
              <a:rPr lang="en-US" sz="2400" b="1" dirty="0"/>
              <a:t>Essential elements of informed consent include:</a:t>
            </a:r>
          </a:p>
          <a:p>
            <a:pPr marL="291783">
              <a:buFont typeface="Wingdings" panose="05000000000000000000" pitchFamily="2" charset="2"/>
              <a:buChar char="§"/>
            </a:pPr>
            <a:r>
              <a:rPr lang="en-US" sz="2200" dirty="0"/>
              <a:t>Statement that the study involves research</a:t>
            </a:r>
          </a:p>
          <a:p>
            <a:pPr marL="291783">
              <a:buFont typeface="Wingdings" panose="05000000000000000000" pitchFamily="2" charset="2"/>
              <a:buChar char="§"/>
            </a:pPr>
            <a:r>
              <a:rPr lang="en-US" sz="2200" dirty="0"/>
              <a:t>Statement that participation is voluntary</a:t>
            </a:r>
          </a:p>
          <a:p>
            <a:pPr marL="291783">
              <a:buFont typeface="Wingdings" panose="05000000000000000000" pitchFamily="2" charset="2"/>
              <a:buChar char="§"/>
            </a:pPr>
            <a:r>
              <a:rPr lang="en-US" sz="2200" dirty="0"/>
              <a:t>Information about purpose, duration, and procedures</a:t>
            </a:r>
          </a:p>
          <a:p>
            <a:pPr marL="291783">
              <a:buFont typeface="Wingdings" panose="05000000000000000000" pitchFamily="2" charset="2"/>
              <a:buChar char="§"/>
            </a:pPr>
            <a:r>
              <a:rPr lang="en-US" sz="2200" dirty="0"/>
              <a:t>Number of subjects involved in the study</a:t>
            </a:r>
          </a:p>
          <a:p>
            <a:pPr marL="291783">
              <a:buFont typeface="Wingdings" panose="05000000000000000000" pitchFamily="2" charset="2"/>
              <a:buChar char="§"/>
            </a:pPr>
            <a:r>
              <a:rPr lang="en-US" sz="2200" dirty="0"/>
              <a:t>Description of risks, benefits, and alternative procedures or treatment options</a:t>
            </a:r>
          </a:p>
          <a:p>
            <a:pPr marL="291783">
              <a:buFont typeface="Wingdings" panose="05000000000000000000" pitchFamily="2" charset="2"/>
              <a:buChar char="§"/>
            </a:pPr>
            <a:r>
              <a:rPr lang="en-US" sz="2200" dirty="0"/>
              <a:t>Information about compensation/care for injury</a:t>
            </a:r>
          </a:p>
          <a:p>
            <a:pPr marL="291783">
              <a:buFont typeface="Wingdings" panose="05000000000000000000" pitchFamily="2" charset="2"/>
              <a:buChar char="§"/>
            </a:pPr>
            <a:r>
              <a:rPr lang="en-US" sz="2200" dirty="0"/>
              <a:t>Statement regarding confidentiality of records</a:t>
            </a:r>
          </a:p>
          <a:p>
            <a:pPr marL="291783">
              <a:buFont typeface="Wingdings" panose="05000000000000000000" pitchFamily="2" charset="2"/>
              <a:buChar char="§"/>
            </a:pPr>
            <a:r>
              <a:rPr lang="en-US" sz="2200" dirty="0"/>
              <a:t>Statement that there may be possible unforeseen risks</a:t>
            </a:r>
          </a:p>
          <a:p>
            <a:pPr marL="291783">
              <a:buFont typeface="Wingdings" panose="05000000000000000000" pitchFamily="2" charset="2"/>
              <a:buChar char="§"/>
            </a:pPr>
            <a:r>
              <a:rPr lang="en-US" sz="2200" dirty="0"/>
              <a:t>Circumstances for termination without subject consent</a:t>
            </a:r>
          </a:p>
          <a:p>
            <a:pPr marL="291783">
              <a:buFont typeface="Wingdings" panose="05000000000000000000" pitchFamily="2" charset="2"/>
              <a:buChar char="§"/>
              <a:tabLst>
                <a:tab pos="1030288" algn="l"/>
              </a:tabLst>
            </a:pPr>
            <a:r>
              <a:rPr lang="en-US" sz="2200" dirty="0"/>
              <a:t>Consequences of withdrawing from the study</a:t>
            </a:r>
          </a:p>
          <a:p>
            <a:pPr marL="291783">
              <a:buFont typeface="Wingdings" panose="05000000000000000000" pitchFamily="2" charset="2"/>
              <a:buChar char="§"/>
            </a:pPr>
            <a:r>
              <a:rPr lang="en-US" sz="2200" dirty="0"/>
              <a:t>Additional costs that may result from participation</a:t>
            </a:r>
          </a:p>
          <a:p>
            <a:pPr marL="291783">
              <a:buFont typeface="Wingdings" panose="05000000000000000000" pitchFamily="2" charset="2"/>
              <a:buChar char="§"/>
            </a:pPr>
            <a:r>
              <a:rPr lang="en-US" sz="2200" dirty="0"/>
              <a:t>Statement that significant new research findings will be shared that may affect the subject’s willingness to continue participation</a:t>
            </a:r>
          </a:p>
          <a:p>
            <a:pPr marL="291783">
              <a:buFont typeface="Wingdings" panose="05000000000000000000" pitchFamily="2" charset="2"/>
              <a:buChar char="§"/>
            </a:pPr>
            <a:r>
              <a:rPr lang="en-US" sz="2200" dirty="0"/>
              <a:t>Contact information for questions/concerns</a:t>
            </a:r>
          </a:p>
          <a:p>
            <a:pPr marL="291783">
              <a:buFont typeface="Wingdings" panose="05000000000000000000" pitchFamily="2" charset="2"/>
              <a:buChar char="§"/>
            </a:pPr>
            <a:r>
              <a:rPr lang="en-US" sz="2200" dirty="0"/>
              <a:t>Information about study being registered on clinicaltrials.gov if it is an applicable clinical trial</a:t>
            </a:r>
          </a:p>
          <a:p>
            <a:endParaRPr lang="en-US" dirty="0"/>
          </a:p>
        </p:txBody>
      </p:sp>
    </p:spTree>
    <p:extLst>
      <p:ext uri="{BB962C8B-B14F-4D97-AF65-F5344CB8AC3E}">
        <p14:creationId xmlns:p14="http://schemas.microsoft.com/office/powerpoint/2010/main" val="281999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7757160" cy="1120378"/>
          </a:xfrm>
        </p:spPr>
        <p:txBody>
          <a:bodyPr>
            <a:norm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Informed Consent</a:t>
            </a:r>
            <a:endParaRPr lang="en-US" sz="2800" dirty="0"/>
          </a:p>
        </p:txBody>
      </p:sp>
      <p:sp>
        <p:nvSpPr>
          <p:cNvPr id="3" name="Text Placeholder 2"/>
          <p:cNvSpPr>
            <a:spLocks noGrp="1"/>
          </p:cNvSpPr>
          <p:nvPr>
            <p:ph type="body" idx="1"/>
          </p:nvPr>
        </p:nvSpPr>
        <p:spPr>
          <a:xfrm>
            <a:off x="457200" y="1352550"/>
            <a:ext cx="8229600" cy="3051572"/>
          </a:xfrm>
        </p:spPr>
        <p:txBody>
          <a:bodyPr>
            <a:normAutofit/>
          </a:bodyPr>
          <a:lstStyle/>
          <a:p>
            <a:pPr marL="0" indent="0">
              <a:buNone/>
            </a:pPr>
            <a:r>
              <a:rPr lang="en-US" sz="1700" b="1" dirty="0"/>
              <a:t>Additional elements for Vulnerable Populations from Title 45 CFR 46:</a:t>
            </a:r>
          </a:p>
          <a:p>
            <a:pPr>
              <a:spcBef>
                <a:spcPts val="400"/>
              </a:spcBef>
              <a:buFont typeface="Wingdings" panose="05000000000000000000" pitchFamily="2" charset="2"/>
              <a:buChar char="§"/>
            </a:pPr>
            <a:r>
              <a:rPr lang="en-US" sz="1500" dirty="0"/>
              <a:t>Subpart B:  Additional protections for pregnant women, human fetuses, and neonates</a:t>
            </a:r>
          </a:p>
          <a:p>
            <a:pPr>
              <a:spcBef>
                <a:spcPts val="400"/>
              </a:spcBef>
              <a:buFont typeface="Wingdings" panose="05000000000000000000" pitchFamily="2" charset="2"/>
              <a:buChar char="§"/>
            </a:pPr>
            <a:r>
              <a:rPr lang="en-US" sz="1500" dirty="0"/>
              <a:t>Subpart C:  Additional protections for prisoners</a:t>
            </a:r>
          </a:p>
          <a:p>
            <a:pPr>
              <a:spcBef>
                <a:spcPts val="400"/>
              </a:spcBef>
              <a:buFont typeface="Wingdings" panose="05000000000000000000" pitchFamily="2" charset="2"/>
              <a:buChar char="§"/>
            </a:pPr>
            <a:r>
              <a:rPr lang="en-US" sz="1500" dirty="0"/>
              <a:t>Subpart D:  Additional protections for children If a participant or representative is unable to read, a witness should be present during the consenting process</a:t>
            </a:r>
          </a:p>
          <a:p>
            <a:pPr marL="0" indent="0">
              <a:spcBef>
                <a:spcPts val="1200"/>
              </a:spcBef>
              <a:buNone/>
            </a:pPr>
            <a:r>
              <a:rPr lang="en-US" sz="1700" b="1" dirty="0"/>
              <a:t>Explain the study to the extent it can be understood by participants who can only be enrolled with the consent of a legally acceptable representative (LAR)</a:t>
            </a:r>
          </a:p>
          <a:p>
            <a:endParaRPr lang="en-US" dirty="0"/>
          </a:p>
        </p:txBody>
      </p:sp>
    </p:spTree>
    <p:extLst>
      <p:ext uri="{BB962C8B-B14F-4D97-AF65-F5344CB8AC3E}">
        <p14:creationId xmlns:p14="http://schemas.microsoft.com/office/powerpoint/2010/main" val="91356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
            <a:ext cx="7909560" cy="1120378"/>
          </a:xfrm>
        </p:spPr>
        <p:txBody>
          <a:bodyPr>
            <a:norm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Informed Consent </a:t>
            </a:r>
            <a:endParaRPr lang="en-US" sz="2800" dirty="0"/>
          </a:p>
        </p:txBody>
      </p:sp>
      <p:sp>
        <p:nvSpPr>
          <p:cNvPr id="3" name="Text Placeholder 2"/>
          <p:cNvSpPr>
            <a:spLocks noGrp="1"/>
          </p:cNvSpPr>
          <p:nvPr>
            <p:ph type="body" idx="1"/>
          </p:nvPr>
        </p:nvSpPr>
        <p:spPr>
          <a:xfrm>
            <a:off x="304800" y="1581150"/>
            <a:ext cx="8229600" cy="3051572"/>
          </a:xfrm>
        </p:spPr>
        <p:txBody>
          <a:bodyPr/>
          <a:lstStyle/>
          <a:p>
            <a:pPr marL="0" indent="0">
              <a:spcBef>
                <a:spcPts val="1200"/>
              </a:spcBef>
              <a:spcAft>
                <a:spcPts val="1200"/>
              </a:spcAft>
              <a:buNone/>
            </a:pPr>
            <a:r>
              <a:rPr lang="en-US" sz="1700" b="1" dirty="0"/>
              <a:t>Investigator must:</a:t>
            </a:r>
          </a:p>
          <a:p>
            <a:pPr>
              <a:buFont typeface="Wingdings" panose="05000000000000000000" pitchFamily="2" charset="2"/>
              <a:buChar char="§"/>
            </a:pPr>
            <a:r>
              <a:rPr lang="en-US" sz="1500" dirty="0"/>
              <a:t>Follow guidelines for nontherapeutic trials (trials in which there is no anticipated direct clinical benefit to the participant)</a:t>
            </a:r>
          </a:p>
          <a:p>
            <a:endParaRPr lang="en-US" dirty="0"/>
          </a:p>
        </p:txBody>
      </p:sp>
    </p:spTree>
    <p:extLst>
      <p:ext uri="{BB962C8B-B14F-4D97-AF65-F5344CB8AC3E}">
        <p14:creationId xmlns:p14="http://schemas.microsoft.com/office/powerpoint/2010/main" val="3633460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Introduction</a:t>
            </a:r>
            <a:endParaRPr lang="en-US" sz="2800" dirty="0"/>
          </a:p>
        </p:txBody>
      </p:sp>
      <p:sp>
        <p:nvSpPr>
          <p:cNvPr id="3" name="Text Placeholder 2"/>
          <p:cNvSpPr>
            <a:spLocks noGrp="1"/>
          </p:cNvSpPr>
          <p:nvPr>
            <p:ph type="body" idx="1"/>
          </p:nvPr>
        </p:nvSpPr>
        <p:spPr/>
        <p:txBody>
          <a:bodyPr>
            <a:normAutofit fontScale="47500" lnSpcReduction="20000"/>
          </a:bodyPr>
          <a:lstStyle/>
          <a:p>
            <a:pPr marL="0" indent="0">
              <a:buNone/>
            </a:pPr>
            <a:r>
              <a:rPr lang="en-US" dirty="0"/>
              <a:t>This comprehensive, educational presentation for Clinical </a:t>
            </a:r>
            <a:r>
              <a:rPr lang="en-US" dirty="0" smtClean="0"/>
              <a:t>Trials Research </a:t>
            </a:r>
            <a:r>
              <a:rPr lang="en-US" dirty="0"/>
              <a:t>is a resource tool provided by WMed Homer Stryker M.D. School of Medicine for researchers involved in sponsor- and/or investigator-initiated </a:t>
            </a:r>
            <a:r>
              <a:rPr lang="en-US" dirty="0" smtClean="0"/>
              <a:t>studies regulated by the Food and Drug Administration (FDA).  </a:t>
            </a:r>
            <a:r>
              <a:rPr lang="en-US" dirty="0"/>
              <a:t>It was specifically designed for investigators who are new to clinical research or who have not been actively involved in research for some time to answer questions you may encounter as a clinical </a:t>
            </a:r>
            <a:r>
              <a:rPr lang="en-US" dirty="0" smtClean="0"/>
              <a:t>trials research </a:t>
            </a:r>
            <a:r>
              <a:rPr lang="en-US" dirty="0"/>
              <a:t>investigator.  </a:t>
            </a:r>
          </a:p>
          <a:p>
            <a:pPr marL="0" indent="0">
              <a:buNone/>
            </a:pPr>
            <a:r>
              <a:rPr lang="en-US" dirty="0"/>
              <a:t> </a:t>
            </a:r>
            <a:endParaRPr lang="en-US" dirty="0" smtClean="0"/>
          </a:p>
          <a:p>
            <a:pPr marL="0" indent="0">
              <a:buNone/>
            </a:pPr>
            <a:r>
              <a:rPr lang="en-US" dirty="0" smtClean="0"/>
              <a:t>The </a:t>
            </a:r>
            <a:r>
              <a:rPr lang="en-US" dirty="0"/>
              <a:t>WMed Human Research Protection Program (HRPP) and Institutional Review Board (IRB) Handbook outlining a more condensed version of Investigator Responsibilities (Section 19) is available on the HRPP website </a:t>
            </a:r>
            <a:r>
              <a:rPr lang="en-US" dirty="0">
                <a:solidFill>
                  <a:srgbClr val="FF0000"/>
                </a:solidFill>
              </a:rPr>
              <a:t>(provide link).  </a:t>
            </a:r>
            <a:r>
              <a:rPr lang="en-US" dirty="0"/>
              <a:t>In addition, a condensed version of Investigator Responsibilities is available on the HRPP website </a:t>
            </a:r>
            <a:r>
              <a:rPr lang="en-US" dirty="0">
                <a:solidFill>
                  <a:srgbClr val="FF0000"/>
                </a:solidFill>
              </a:rPr>
              <a:t>(provide link)</a:t>
            </a:r>
          </a:p>
          <a:p>
            <a:pPr marL="0" indent="0">
              <a:buNone/>
            </a:pPr>
            <a:endParaRPr lang="en-US" dirty="0" smtClean="0">
              <a:solidFill>
                <a:srgbClr val="FF0000"/>
              </a:solidFill>
            </a:endParaRPr>
          </a:p>
          <a:p>
            <a:pPr marL="0" indent="0">
              <a:buNone/>
            </a:pPr>
            <a:r>
              <a:rPr lang="en-US" dirty="0" smtClean="0"/>
              <a:t> </a:t>
            </a:r>
          </a:p>
          <a:p>
            <a:pPr marL="0" indent="0">
              <a:buNone/>
            </a:pPr>
            <a:r>
              <a:rPr lang="en-US" dirty="0" smtClean="0"/>
              <a:t>If </a:t>
            </a:r>
            <a:r>
              <a:rPr lang="en-US" dirty="0"/>
              <a:t>you have any other questions or concerns that are not answered in this slide presentation, please do not hesitate to call the </a:t>
            </a:r>
            <a:r>
              <a:rPr lang="en-US" dirty="0" smtClean="0"/>
              <a:t>Education-Quality </a:t>
            </a:r>
            <a:r>
              <a:rPr lang="en-US" dirty="0"/>
              <a:t>Improvement Program </a:t>
            </a:r>
            <a:r>
              <a:rPr lang="en-US" dirty="0" smtClean="0"/>
              <a:t>(</a:t>
            </a:r>
            <a:r>
              <a:rPr lang="en-US" dirty="0"/>
              <a:t>E-QIP) Team at:  269-337-4322 </a:t>
            </a:r>
            <a:r>
              <a:rPr lang="en-US"/>
              <a:t>or </a:t>
            </a:r>
            <a:r>
              <a:rPr lang="en-US" smtClean="0"/>
              <a:t>269-337-4323</a:t>
            </a:r>
            <a:endParaRPr lang="en-US" dirty="0"/>
          </a:p>
        </p:txBody>
      </p:sp>
    </p:spTree>
    <p:extLst>
      <p:ext uri="{BB962C8B-B14F-4D97-AF65-F5344CB8AC3E}">
        <p14:creationId xmlns:p14="http://schemas.microsoft.com/office/powerpoint/2010/main" val="11846130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7757160" cy="1120378"/>
          </a:xfrm>
        </p:spPr>
        <p:txBody>
          <a:bodyPr>
            <a:norm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Records and Reports </a:t>
            </a:r>
            <a:endParaRPr lang="en-US" sz="2800" dirty="0"/>
          </a:p>
        </p:txBody>
      </p:sp>
      <p:sp>
        <p:nvSpPr>
          <p:cNvPr id="3" name="Text Placeholder 2"/>
          <p:cNvSpPr>
            <a:spLocks noGrp="1"/>
          </p:cNvSpPr>
          <p:nvPr>
            <p:ph type="body" idx="1"/>
          </p:nvPr>
        </p:nvSpPr>
        <p:spPr>
          <a:xfrm>
            <a:off x="457200" y="1276350"/>
            <a:ext cx="8229600" cy="3051572"/>
          </a:xfrm>
        </p:spPr>
        <p:txBody>
          <a:bodyPr>
            <a:normAutofit/>
          </a:bodyPr>
          <a:lstStyle/>
          <a:p>
            <a:pPr marL="0" indent="0">
              <a:spcAft>
                <a:spcPts val="600"/>
              </a:spcAft>
              <a:buNone/>
            </a:pPr>
            <a:r>
              <a:rPr lang="en-US" sz="1700" b="1" dirty="0"/>
              <a:t>Investigator should ensure that:</a:t>
            </a:r>
          </a:p>
          <a:p>
            <a:pPr>
              <a:buFont typeface="Wingdings" panose="05000000000000000000" pitchFamily="2" charset="2"/>
              <a:buChar char="§"/>
            </a:pPr>
            <a:r>
              <a:rPr lang="en-US" sz="1500" dirty="0"/>
              <a:t>Data meets </a:t>
            </a:r>
            <a:r>
              <a:rPr lang="en-US" sz="1500" b="1" dirty="0"/>
              <a:t>ALCOA</a:t>
            </a:r>
            <a:r>
              <a:rPr lang="en-US" sz="1500" dirty="0"/>
              <a:t> (</a:t>
            </a:r>
            <a:r>
              <a:rPr lang="en-US" sz="1500" b="1" u="sng" dirty="0"/>
              <a:t>A</a:t>
            </a:r>
            <a:r>
              <a:rPr lang="en-US" sz="1500" dirty="0"/>
              <a:t>ccurate, </a:t>
            </a:r>
            <a:r>
              <a:rPr lang="en-US" sz="1500" b="1" u="sng" dirty="0"/>
              <a:t>L</a:t>
            </a:r>
            <a:r>
              <a:rPr lang="en-US" sz="1500" dirty="0"/>
              <a:t>egible, </a:t>
            </a:r>
            <a:r>
              <a:rPr lang="en-US" sz="1500" b="1" u="sng" dirty="0"/>
              <a:t>C</a:t>
            </a:r>
            <a:r>
              <a:rPr lang="en-US" sz="1500" dirty="0"/>
              <a:t>ontemporaneous, </a:t>
            </a:r>
            <a:r>
              <a:rPr lang="en-US" sz="1500" b="1" u="sng" dirty="0"/>
              <a:t>O</a:t>
            </a:r>
            <a:r>
              <a:rPr lang="en-US" sz="1500" dirty="0"/>
              <a:t>riginal, and </a:t>
            </a:r>
            <a:r>
              <a:rPr lang="en-US" sz="1500" b="1" u="sng" dirty="0"/>
              <a:t>A</a:t>
            </a:r>
            <a:r>
              <a:rPr lang="en-US" sz="1500" dirty="0"/>
              <a:t>ttributable) standards</a:t>
            </a:r>
          </a:p>
          <a:p>
            <a:pPr marL="460375" lvl="2" indent="-173038">
              <a:buFont typeface="Wingdings" panose="05000000000000000000" pitchFamily="2" charset="2"/>
              <a:buChar char="§"/>
            </a:pPr>
            <a:r>
              <a:rPr lang="en-US" sz="1500" dirty="0"/>
              <a:t>How and where the data is recorded is key!</a:t>
            </a:r>
          </a:p>
          <a:p>
            <a:pPr marL="460375" lvl="2" indent="-173038">
              <a:buFont typeface="Wingdings" panose="05000000000000000000" pitchFamily="2" charset="2"/>
              <a:buChar char="§"/>
            </a:pPr>
            <a:r>
              <a:rPr lang="en-US" sz="1500" dirty="0"/>
              <a:t>If it is not documented, it does not exist</a:t>
            </a:r>
          </a:p>
          <a:p>
            <a:pPr>
              <a:spcBef>
                <a:spcPts val="600"/>
              </a:spcBef>
              <a:buFont typeface="Wingdings" panose="05000000000000000000" pitchFamily="2" charset="2"/>
              <a:buChar char="§"/>
            </a:pPr>
            <a:r>
              <a:rPr lang="en-US" sz="1500" dirty="0"/>
              <a:t>Data recorded on CRFs should match the source documents </a:t>
            </a:r>
          </a:p>
          <a:p>
            <a:pPr>
              <a:spcBef>
                <a:spcPts val="600"/>
              </a:spcBef>
              <a:buFont typeface="Wingdings" panose="05000000000000000000" pitchFamily="2" charset="2"/>
              <a:buChar char="§"/>
            </a:pPr>
            <a:r>
              <a:rPr lang="en-US" sz="1500" dirty="0"/>
              <a:t>All changes/corrections to a CRF must be dated and signed such that the original data is not obscured</a:t>
            </a:r>
          </a:p>
          <a:p>
            <a:pPr>
              <a:spcBef>
                <a:spcPts val="600"/>
              </a:spcBef>
              <a:buFont typeface="Wingdings" panose="05000000000000000000" pitchFamily="2" charset="2"/>
              <a:buChar char="§"/>
            </a:pPr>
            <a:r>
              <a:rPr lang="en-US" sz="1500" dirty="0"/>
              <a:t>Essential documents are retained for at least 2 years after the last approval of a marketing application</a:t>
            </a:r>
          </a:p>
          <a:p>
            <a:endParaRPr lang="en-US" dirty="0"/>
          </a:p>
        </p:txBody>
      </p:sp>
    </p:spTree>
    <p:extLst>
      <p:ext uri="{BB962C8B-B14F-4D97-AF65-F5344CB8AC3E}">
        <p14:creationId xmlns:p14="http://schemas.microsoft.com/office/powerpoint/2010/main" val="1664036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3127"/>
            <a:ext cx="7757160" cy="857251"/>
          </a:xfrm>
        </p:spPr>
        <p:txBody>
          <a:bodyPr>
            <a:no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Records and Reports </a:t>
            </a:r>
            <a:endParaRPr lang="en-US" sz="2800" dirty="0"/>
          </a:p>
        </p:txBody>
      </p:sp>
      <p:sp>
        <p:nvSpPr>
          <p:cNvPr id="3" name="Text Placeholder 2"/>
          <p:cNvSpPr>
            <a:spLocks noGrp="1"/>
          </p:cNvSpPr>
          <p:nvPr>
            <p:ph type="body" idx="1"/>
          </p:nvPr>
        </p:nvSpPr>
        <p:spPr>
          <a:xfrm>
            <a:off x="457200" y="1276350"/>
            <a:ext cx="8229600" cy="3051572"/>
          </a:xfrm>
        </p:spPr>
        <p:txBody>
          <a:bodyPr>
            <a:normAutofit fontScale="47500" lnSpcReduction="20000"/>
          </a:bodyPr>
          <a:lstStyle/>
          <a:p>
            <a:pPr marL="0" indent="0">
              <a:spcBef>
                <a:spcPts val="1200"/>
              </a:spcBef>
              <a:spcAft>
                <a:spcPts val="1200"/>
              </a:spcAft>
              <a:buNone/>
            </a:pPr>
            <a:r>
              <a:rPr lang="en-US" sz="3100" b="1" dirty="0" smtClean="0"/>
              <a:t>Investigator must provide monitors, auditors, IRB/IEC, or regulatory </a:t>
            </a:r>
            <a:r>
              <a:rPr lang="en-US" b="1" dirty="0" smtClean="0"/>
              <a:t>authorities with direct access to trial records</a:t>
            </a:r>
          </a:p>
          <a:p>
            <a:pPr>
              <a:buFont typeface="Wingdings" panose="05000000000000000000" pitchFamily="2" charset="2"/>
              <a:buChar char="§"/>
            </a:pPr>
            <a:r>
              <a:rPr lang="en-US" sz="2700" b="1" dirty="0" smtClean="0"/>
              <a:t>Investigator </a:t>
            </a:r>
            <a:r>
              <a:rPr lang="en-US" sz="2700" b="1" dirty="0"/>
              <a:t>is responsible for:</a:t>
            </a:r>
          </a:p>
          <a:p>
            <a:pPr marL="346075" lvl="1" indent="-173038">
              <a:buFont typeface="Wingdings" panose="05000000000000000000" pitchFamily="2" charset="2"/>
              <a:buChar char="§"/>
            </a:pPr>
            <a:r>
              <a:rPr lang="en-US" sz="2700" dirty="0"/>
              <a:t> Documenting and reporting Serious Adverse Events (SAEs) and to ensure:</a:t>
            </a:r>
          </a:p>
          <a:p>
            <a:pPr marL="568325" lvl="3" indent="-165100">
              <a:buFont typeface="Wingdings" panose="05000000000000000000" pitchFamily="2" charset="2"/>
              <a:buChar char="§"/>
            </a:pPr>
            <a:r>
              <a:rPr lang="en-US" sz="2700" dirty="0"/>
              <a:t>The SAE meets reporting criteria</a:t>
            </a:r>
          </a:p>
          <a:p>
            <a:pPr marL="568325" lvl="3" indent="-165100">
              <a:buFont typeface="Wingdings" panose="05000000000000000000" pitchFamily="2" charset="2"/>
              <a:buChar char="§"/>
            </a:pPr>
            <a:r>
              <a:rPr lang="en-US" sz="2700" dirty="0"/>
              <a:t>Causality is determined</a:t>
            </a:r>
          </a:p>
          <a:p>
            <a:pPr marL="568325" lvl="3" indent="-165100">
              <a:buFont typeface="Wingdings" panose="05000000000000000000" pitchFamily="2" charset="2"/>
              <a:buChar char="§"/>
            </a:pPr>
            <a:r>
              <a:rPr lang="en-US" sz="2700" dirty="0"/>
              <a:t>Follow-up information is provided until SAE has resolved</a:t>
            </a:r>
          </a:p>
          <a:p>
            <a:pPr marL="403225" lvl="1" indent="-230188">
              <a:buFont typeface="Wingdings" panose="05000000000000000000" pitchFamily="2" charset="2"/>
              <a:buChar char="§"/>
            </a:pPr>
            <a:r>
              <a:rPr lang="en-US" sz="2700" dirty="0"/>
              <a:t>Making records available to monitors, auditors and inspectors</a:t>
            </a:r>
          </a:p>
          <a:p>
            <a:pPr marL="173038" lvl="1" indent="238125">
              <a:buFont typeface="Wingdings" panose="05000000000000000000" pitchFamily="2" charset="2"/>
              <a:buChar char="§"/>
            </a:pPr>
            <a:r>
              <a:rPr lang="en-US" sz="2700" dirty="0"/>
              <a:t>Retaining records in accordance with sponsor, institutional, and/or regulatory requirements</a:t>
            </a:r>
          </a:p>
          <a:p>
            <a:pPr marL="568325" lvl="2" indent="-165100">
              <a:buFont typeface="Wingdings" panose="05000000000000000000" pitchFamily="2" charset="2"/>
              <a:buChar char="§"/>
            </a:pPr>
            <a:r>
              <a:rPr lang="en-US" sz="2700" dirty="0"/>
              <a:t>Institutional requirements</a:t>
            </a:r>
          </a:p>
          <a:p>
            <a:pPr marL="568325" lvl="2" indent="-165100">
              <a:buFont typeface="Wingdings" panose="05000000000000000000" pitchFamily="2" charset="2"/>
              <a:buChar char="§"/>
            </a:pPr>
            <a:r>
              <a:rPr lang="en-US" sz="2700" dirty="0"/>
              <a:t>ICH GCP – 2 years after last approval of marketing application in an ICH region</a:t>
            </a:r>
          </a:p>
          <a:p>
            <a:pPr marL="568325" lvl="2" indent="-165100">
              <a:buFont typeface="Wingdings" panose="05000000000000000000" pitchFamily="2" charset="2"/>
              <a:buChar char="§"/>
            </a:pPr>
            <a:r>
              <a:rPr lang="en-US" sz="2700" dirty="0"/>
              <a:t>Follow protocol, NIH, state and local institutional requirements</a:t>
            </a:r>
          </a:p>
          <a:p>
            <a:pPr marL="568325" lvl="2" indent="-165100">
              <a:buFont typeface="Wingdings" panose="05000000000000000000" pitchFamily="2" charset="2"/>
              <a:buChar char="§"/>
            </a:pPr>
            <a:r>
              <a:rPr lang="en-US" sz="2700" dirty="0"/>
              <a:t>Records should be retained according to the longest record retention requirement for the study </a:t>
            </a:r>
          </a:p>
          <a:p>
            <a:endParaRPr lang="en-US" sz="2700" dirty="0"/>
          </a:p>
        </p:txBody>
      </p:sp>
    </p:spTree>
    <p:extLst>
      <p:ext uri="{BB962C8B-B14F-4D97-AF65-F5344CB8AC3E}">
        <p14:creationId xmlns:p14="http://schemas.microsoft.com/office/powerpoint/2010/main" val="3994306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7833360" cy="1154337"/>
          </a:xfrm>
        </p:spPr>
        <p:txBody>
          <a:bodyPr>
            <a:norm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Records and Reports </a:t>
            </a:r>
            <a:endParaRPr lang="en-US" sz="2800" dirty="0"/>
          </a:p>
        </p:txBody>
      </p:sp>
      <p:sp>
        <p:nvSpPr>
          <p:cNvPr id="3" name="Text Placeholder 2"/>
          <p:cNvSpPr>
            <a:spLocks noGrp="1"/>
          </p:cNvSpPr>
          <p:nvPr>
            <p:ph type="body" idx="1"/>
          </p:nvPr>
        </p:nvSpPr>
        <p:spPr>
          <a:xfrm>
            <a:off x="381000" y="1200150"/>
            <a:ext cx="8229600" cy="3051572"/>
          </a:xfrm>
        </p:spPr>
        <p:txBody>
          <a:bodyPr>
            <a:normAutofit fontScale="92500" lnSpcReduction="10000"/>
          </a:bodyPr>
          <a:lstStyle/>
          <a:p>
            <a:pPr marL="0" indent="0">
              <a:buClr>
                <a:schemeClr val="accent4">
                  <a:lumMod val="50000"/>
                </a:schemeClr>
              </a:buClr>
              <a:buNone/>
            </a:pPr>
            <a:r>
              <a:rPr lang="en-US" sz="1800" b="1" dirty="0"/>
              <a:t>Essential Documents:</a:t>
            </a:r>
          </a:p>
          <a:p>
            <a:pPr marL="173038" indent="-173038">
              <a:spcBef>
                <a:spcPts val="600"/>
              </a:spcBef>
              <a:buClr>
                <a:schemeClr val="accent4">
                  <a:lumMod val="50000"/>
                </a:schemeClr>
              </a:buClr>
              <a:buFont typeface="Wingdings" panose="05000000000000000000" pitchFamily="2" charset="2"/>
              <a:buChar char="§"/>
            </a:pPr>
            <a:r>
              <a:rPr lang="en-US" sz="1600" dirty="0"/>
              <a:t>Essential documents are those documents that individually and collectively permit evaluation of the conduct of the study and the quality of the data produced.  These documents serve to demonstrate the compliance of the investigator, sponsor, and monitor with the standards of GCP and with all applicable regulatory requirements.</a:t>
            </a:r>
          </a:p>
          <a:p>
            <a:pPr marL="173038" indent="-173038">
              <a:spcBef>
                <a:spcPts val="600"/>
              </a:spcBef>
              <a:buClr>
                <a:schemeClr val="accent4">
                  <a:lumMod val="50000"/>
                </a:schemeClr>
              </a:buClr>
              <a:buFont typeface="Wingdings" panose="05000000000000000000" pitchFamily="2" charset="2"/>
              <a:buChar char="§"/>
            </a:pPr>
            <a:r>
              <a:rPr lang="en-US" sz="1600" dirty="0"/>
              <a:t>Establishing trial master files at the beginning of the trial and filing essential documents in a timely and organized manner can greatly assist in the successful management of a study.  These documents are also the ones that are subject to audit by the sponsor and regulatory authority(ies) as part of the process to confirm the validity of the trial conduct and integrity of data collected. </a:t>
            </a:r>
          </a:p>
          <a:p>
            <a:pPr marL="173038" indent="-173038">
              <a:spcBef>
                <a:spcPts val="600"/>
              </a:spcBef>
              <a:buClr>
                <a:schemeClr val="accent4">
                  <a:lumMod val="50000"/>
                </a:schemeClr>
              </a:buClr>
              <a:buFont typeface="Wingdings" panose="05000000000000000000" pitchFamily="2" charset="2"/>
              <a:buChar char="§"/>
            </a:pPr>
            <a:r>
              <a:rPr lang="en-US" sz="1600" dirty="0"/>
              <a:t>Guidance for Industry.  E6 Good Clinical Practice:  Consolidated Guidance (April 1996, ICH), section 8.0 provides a table of essential documents, the purpose of the document, and the location broken down according to the stage of the study</a:t>
            </a:r>
          </a:p>
          <a:p>
            <a:endParaRPr lang="en-US" sz="1900" dirty="0"/>
          </a:p>
        </p:txBody>
      </p:sp>
    </p:spTree>
    <p:extLst>
      <p:ext uri="{BB962C8B-B14F-4D97-AF65-F5344CB8AC3E}">
        <p14:creationId xmlns:p14="http://schemas.microsoft.com/office/powerpoint/2010/main" val="1281809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7680960" cy="1121206"/>
          </a:xfrm>
        </p:spPr>
        <p:txBody>
          <a:bodyPr>
            <a:norm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Records and Reports </a:t>
            </a:r>
            <a:endParaRPr lang="en-US" sz="2800" dirty="0"/>
          </a:p>
        </p:txBody>
      </p:sp>
      <p:sp>
        <p:nvSpPr>
          <p:cNvPr id="3" name="Text Placeholder 2"/>
          <p:cNvSpPr>
            <a:spLocks noGrp="1"/>
          </p:cNvSpPr>
          <p:nvPr>
            <p:ph type="body" idx="1"/>
          </p:nvPr>
        </p:nvSpPr>
        <p:spPr>
          <a:xfrm>
            <a:off x="533400" y="1276350"/>
            <a:ext cx="8229600" cy="3051572"/>
          </a:xfrm>
        </p:spPr>
        <p:txBody>
          <a:bodyPr>
            <a:normAutofit fontScale="55000" lnSpcReduction="20000"/>
          </a:bodyPr>
          <a:lstStyle/>
          <a:p>
            <a:pPr marL="0" lvl="0" indent="0">
              <a:buClr>
                <a:schemeClr val="accent4">
                  <a:lumMod val="50000"/>
                </a:schemeClr>
              </a:buClr>
              <a:buNone/>
            </a:pPr>
            <a:r>
              <a:rPr lang="en-US" sz="2700" b="1" dirty="0"/>
              <a:t>Essential Documents (continued):</a:t>
            </a:r>
          </a:p>
          <a:p>
            <a:pPr marL="173038" indent="-173038">
              <a:spcBef>
                <a:spcPts val="600"/>
              </a:spcBef>
              <a:buClr>
                <a:schemeClr val="accent4">
                  <a:lumMod val="50000"/>
                </a:schemeClr>
              </a:buClr>
              <a:buFont typeface="Wingdings" panose="05000000000000000000" pitchFamily="2" charset="2"/>
              <a:buChar char="§"/>
              <a:tabLst>
                <a:tab pos="741363" algn="l"/>
              </a:tabLst>
            </a:pPr>
            <a:r>
              <a:rPr lang="en-US" sz="2400" dirty="0"/>
              <a:t>Approved documents are reviewed for completeness and accuracy, and are maintained at a centralized location or satellite locations, if applicable</a:t>
            </a:r>
          </a:p>
          <a:p>
            <a:pPr marL="173038" indent="-173038">
              <a:spcBef>
                <a:spcPts val="600"/>
              </a:spcBef>
              <a:buClr>
                <a:schemeClr val="accent4">
                  <a:lumMod val="50000"/>
                </a:schemeClr>
              </a:buClr>
              <a:buFont typeface="Wingdings" panose="05000000000000000000" pitchFamily="2" charset="2"/>
              <a:buChar char="§"/>
              <a:tabLst>
                <a:tab pos="741363" algn="l"/>
              </a:tabLst>
            </a:pPr>
            <a:r>
              <a:rPr lang="en-US" sz="2400" dirty="0"/>
              <a:t>Examples of essential documents are not limited to and may include:</a:t>
            </a:r>
          </a:p>
          <a:p>
            <a:pPr marL="403225" lvl="1" indent="-230188">
              <a:buClr>
                <a:schemeClr val="accent4">
                  <a:lumMod val="50000"/>
                </a:schemeClr>
              </a:buClr>
              <a:buFont typeface="Wingdings" panose="05000000000000000000" pitchFamily="2" charset="2"/>
              <a:buChar char="§"/>
              <a:tabLst>
                <a:tab pos="741363" algn="l"/>
              </a:tabLst>
            </a:pPr>
            <a:r>
              <a:rPr lang="en-US" sz="2400" dirty="0"/>
              <a:t>Investigator’s Brochure</a:t>
            </a:r>
          </a:p>
          <a:p>
            <a:pPr marL="403225" lvl="1" indent="-230188">
              <a:buClr>
                <a:schemeClr val="accent4">
                  <a:lumMod val="50000"/>
                </a:schemeClr>
              </a:buClr>
              <a:buFont typeface="Wingdings" panose="05000000000000000000" pitchFamily="2" charset="2"/>
              <a:buChar char="§"/>
              <a:tabLst>
                <a:tab pos="741363" algn="l"/>
              </a:tabLst>
            </a:pPr>
            <a:r>
              <a:rPr lang="en-US" sz="2400" dirty="0"/>
              <a:t>Signed protocol and amendments</a:t>
            </a:r>
          </a:p>
          <a:p>
            <a:pPr marL="403225" lvl="1" indent="-230188">
              <a:buClr>
                <a:schemeClr val="accent4">
                  <a:lumMod val="50000"/>
                </a:schemeClr>
              </a:buClr>
              <a:buFont typeface="Wingdings" panose="05000000000000000000" pitchFamily="2" charset="2"/>
              <a:buChar char="§"/>
              <a:tabLst>
                <a:tab pos="741363" algn="l"/>
              </a:tabLst>
            </a:pPr>
            <a:r>
              <a:rPr lang="en-US" sz="2400" dirty="0"/>
              <a:t>Signature and Delegation of Authority Log</a:t>
            </a:r>
          </a:p>
          <a:p>
            <a:pPr marL="403225" lvl="1" indent="-230188">
              <a:buClr>
                <a:schemeClr val="accent4">
                  <a:lumMod val="50000"/>
                </a:schemeClr>
              </a:buClr>
              <a:buFont typeface="Wingdings" panose="05000000000000000000" pitchFamily="2" charset="2"/>
              <a:buChar char="§"/>
              <a:tabLst>
                <a:tab pos="741363" algn="l"/>
              </a:tabLst>
            </a:pPr>
            <a:r>
              <a:rPr lang="en-US" sz="2400" dirty="0"/>
              <a:t>Training Records</a:t>
            </a:r>
          </a:p>
          <a:p>
            <a:pPr marL="403225" lvl="1" indent="-230188">
              <a:buClr>
                <a:schemeClr val="accent4">
                  <a:lumMod val="50000"/>
                </a:schemeClr>
              </a:buClr>
              <a:buFont typeface="Wingdings" panose="05000000000000000000" pitchFamily="2" charset="2"/>
              <a:buChar char="§"/>
              <a:tabLst>
                <a:tab pos="741363" algn="l"/>
              </a:tabLst>
            </a:pPr>
            <a:r>
              <a:rPr lang="en-US" sz="2400" dirty="0"/>
              <a:t>1572 or Investigator Agreement</a:t>
            </a:r>
          </a:p>
          <a:p>
            <a:pPr marL="403225" lvl="1" indent="-230188">
              <a:buClr>
                <a:schemeClr val="accent4">
                  <a:lumMod val="50000"/>
                </a:schemeClr>
              </a:buClr>
              <a:buFont typeface="Wingdings" panose="05000000000000000000" pitchFamily="2" charset="2"/>
              <a:buChar char="§"/>
              <a:tabLst>
                <a:tab pos="741363" algn="l"/>
              </a:tabLst>
            </a:pPr>
            <a:r>
              <a:rPr lang="en-US" sz="2400" dirty="0"/>
              <a:t>CVs for PI and Sub-Investigator</a:t>
            </a:r>
          </a:p>
          <a:p>
            <a:pPr marL="403225" lvl="1" indent="-230188">
              <a:buClr>
                <a:schemeClr val="accent4">
                  <a:lumMod val="50000"/>
                </a:schemeClr>
              </a:buClr>
              <a:buFont typeface="Wingdings" panose="05000000000000000000" pitchFamily="2" charset="2"/>
              <a:buChar char="§"/>
              <a:tabLst>
                <a:tab pos="741363" algn="l"/>
              </a:tabLst>
            </a:pPr>
            <a:r>
              <a:rPr lang="en-US" sz="2400" dirty="0"/>
              <a:t>Licenses, as appropriate</a:t>
            </a:r>
          </a:p>
          <a:p>
            <a:pPr marL="403225" lvl="1" indent="-230188">
              <a:buClr>
                <a:schemeClr val="accent4">
                  <a:lumMod val="50000"/>
                </a:schemeClr>
              </a:buClr>
              <a:buFont typeface="Wingdings" panose="05000000000000000000" pitchFamily="2" charset="2"/>
              <a:buChar char="§"/>
              <a:tabLst>
                <a:tab pos="741363" algn="l"/>
              </a:tabLst>
            </a:pPr>
            <a:r>
              <a:rPr lang="en-US" sz="2400" dirty="0"/>
              <a:t>IRB submissions, approvals, communications, and IRB membership list or roster</a:t>
            </a:r>
          </a:p>
          <a:p>
            <a:pPr marL="403225" lvl="2" indent="-230188">
              <a:buClr>
                <a:schemeClr val="accent4">
                  <a:lumMod val="50000"/>
                </a:schemeClr>
              </a:buClr>
              <a:buFont typeface="Wingdings" panose="05000000000000000000" pitchFamily="2" charset="2"/>
              <a:buChar char="§"/>
              <a:tabLst>
                <a:tab pos="741363" algn="l"/>
              </a:tabLst>
            </a:pPr>
            <a:r>
              <a:rPr lang="en-US" sz="2400" dirty="0"/>
              <a:t>Communications with sponsor, CRO, if applicable</a:t>
            </a:r>
          </a:p>
          <a:p>
            <a:pPr>
              <a:buClr>
                <a:schemeClr val="accent4">
                  <a:lumMod val="50000"/>
                </a:schemeClr>
              </a:buClr>
            </a:pPr>
            <a:endParaRPr lang="en-US" dirty="0"/>
          </a:p>
        </p:txBody>
      </p:sp>
    </p:spTree>
    <p:extLst>
      <p:ext uri="{BB962C8B-B14F-4D97-AF65-F5344CB8AC3E}">
        <p14:creationId xmlns:p14="http://schemas.microsoft.com/office/powerpoint/2010/main" val="3991182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3350"/>
            <a:ext cx="7757160" cy="857251"/>
          </a:xfrm>
        </p:spPr>
        <p:txBody>
          <a:bodyPr>
            <a:no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Progress Reports to Sponsor/IRB/IEC</a:t>
            </a:r>
            <a:endParaRPr lang="en-US" sz="2800" dirty="0"/>
          </a:p>
        </p:txBody>
      </p:sp>
      <p:sp>
        <p:nvSpPr>
          <p:cNvPr id="3" name="Text Placeholder 2"/>
          <p:cNvSpPr>
            <a:spLocks noGrp="1"/>
          </p:cNvSpPr>
          <p:nvPr>
            <p:ph type="body" idx="1"/>
          </p:nvPr>
        </p:nvSpPr>
        <p:spPr/>
        <p:txBody>
          <a:bodyPr>
            <a:normAutofit/>
          </a:bodyPr>
          <a:lstStyle/>
          <a:p>
            <a:pPr marL="0" lvl="0" indent="0">
              <a:buClr>
                <a:schemeClr val="accent4">
                  <a:lumMod val="50000"/>
                </a:schemeClr>
              </a:buClr>
              <a:buNone/>
            </a:pPr>
            <a:r>
              <a:rPr lang="en-US" sz="1700" b="1" dirty="0"/>
              <a:t>Investigators are responsible for:</a:t>
            </a:r>
          </a:p>
          <a:p>
            <a:pPr>
              <a:spcBef>
                <a:spcPts val="1200"/>
              </a:spcBef>
              <a:buFont typeface="Wingdings" panose="05000000000000000000" pitchFamily="2" charset="2"/>
              <a:buChar char="§"/>
            </a:pPr>
            <a:r>
              <a:rPr lang="en-US" sz="1500" dirty="0"/>
              <a:t>Submitting a written report (Continuing Review Report) at least annually or in accordance with the IRB’s request</a:t>
            </a:r>
          </a:p>
          <a:p>
            <a:pPr>
              <a:spcBef>
                <a:spcPts val="1200"/>
              </a:spcBef>
              <a:buFont typeface="Wingdings" panose="05000000000000000000" pitchFamily="2" charset="2"/>
              <a:buChar char="§"/>
            </a:pPr>
            <a:r>
              <a:rPr lang="en-US" sz="1500" dirty="0"/>
              <a:t>Submitting a written report (Study Modification Form) if there are changes that might significantly change the conduct of the trial and/or increase risks to subjects</a:t>
            </a:r>
          </a:p>
          <a:p>
            <a:pPr>
              <a:spcBef>
                <a:spcPts val="1200"/>
              </a:spcBef>
              <a:buFont typeface="Wingdings" panose="05000000000000000000" pitchFamily="2" charset="2"/>
              <a:buChar char="§"/>
            </a:pPr>
            <a:r>
              <a:rPr lang="en-US" sz="1500" dirty="0"/>
              <a:t>Ensuring that any protocol changes are not implemented prior to IRB review and receipt of IRB approval documentation</a:t>
            </a:r>
          </a:p>
          <a:p>
            <a:endParaRPr lang="en-US" dirty="0"/>
          </a:p>
        </p:txBody>
      </p:sp>
    </p:spTree>
    <p:extLst>
      <p:ext uri="{BB962C8B-B14F-4D97-AF65-F5344CB8AC3E}">
        <p14:creationId xmlns:p14="http://schemas.microsoft.com/office/powerpoint/2010/main" val="953862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741920" cy="1107126"/>
          </a:xfrm>
        </p:spPr>
        <p:txBody>
          <a:bodyPr>
            <a:norm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Safety and Safety Reporting</a:t>
            </a:r>
            <a:endParaRPr lang="en-US" sz="2800" dirty="0"/>
          </a:p>
        </p:txBody>
      </p:sp>
      <p:sp>
        <p:nvSpPr>
          <p:cNvPr id="3" name="Text Placeholder 2"/>
          <p:cNvSpPr>
            <a:spLocks noGrp="1"/>
          </p:cNvSpPr>
          <p:nvPr>
            <p:ph type="body" idx="1"/>
          </p:nvPr>
        </p:nvSpPr>
        <p:spPr>
          <a:xfrm>
            <a:off x="457200" y="1142076"/>
            <a:ext cx="8229600" cy="3334674"/>
          </a:xfrm>
        </p:spPr>
        <p:txBody>
          <a:bodyPr>
            <a:normAutofit fontScale="62500" lnSpcReduction="20000"/>
          </a:bodyPr>
          <a:lstStyle/>
          <a:p>
            <a:pPr marL="0" lvl="0" indent="0">
              <a:spcBef>
                <a:spcPts val="600"/>
              </a:spcBef>
              <a:spcAft>
                <a:spcPts val="600"/>
              </a:spcAft>
              <a:buClr>
                <a:schemeClr val="accent4">
                  <a:lumMod val="50000"/>
                </a:schemeClr>
              </a:buClr>
              <a:buNone/>
            </a:pPr>
            <a:r>
              <a:rPr lang="en-US" sz="2700" b="1" dirty="0"/>
              <a:t>Investigator is responsible for:</a:t>
            </a:r>
          </a:p>
          <a:p>
            <a:pPr marL="173038" indent="-173038">
              <a:buFont typeface="Wingdings" panose="05000000000000000000" pitchFamily="2" charset="2"/>
              <a:buChar char="§"/>
            </a:pPr>
            <a:r>
              <a:rPr lang="en-US" sz="2400" dirty="0"/>
              <a:t>Immediately reporting all unanticipated problems (e.g., SUSARs/SAEs, protocol deviations, etc.) to the sponsor with available information and providing follow-up reports as additional information becomes available</a:t>
            </a:r>
          </a:p>
          <a:p>
            <a:pPr marL="403225" lvl="1" indent="-230188">
              <a:buFont typeface="Wingdings" panose="05000000000000000000" pitchFamily="2" charset="2"/>
              <a:buChar char="§"/>
            </a:pPr>
            <a:r>
              <a:rPr lang="en-US" sz="2400" dirty="0"/>
              <a:t>EXCEPTION: SAEs identified in protocol as not requiring immediate reporting or SAE is not reportable according to IRB reporting requirements</a:t>
            </a:r>
          </a:p>
          <a:p>
            <a:pPr marL="173038" indent="-173038">
              <a:spcBef>
                <a:spcPts val="600"/>
              </a:spcBef>
              <a:buFont typeface="Wingdings" panose="05000000000000000000" pitchFamily="2" charset="2"/>
              <a:buChar char="§"/>
            </a:pPr>
            <a:r>
              <a:rPr lang="en-US" sz="2400" dirty="0"/>
              <a:t>Identifying study participants by assigning codes rather than using personal identifiers</a:t>
            </a:r>
          </a:p>
          <a:p>
            <a:pPr marL="173038" indent="-173038">
              <a:spcBef>
                <a:spcPts val="600"/>
              </a:spcBef>
              <a:buFont typeface="Wingdings" panose="05000000000000000000" pitchFamily="2" charset="2"/>
              <a:buChar char="§"/>
            </a:pPr>
            <a:r>
              <a:rPr lang="en-US" sz="2400" dirty="0"/>
              <a:t>Complying with applicable regulatory requirement(s) related to the reporting of unexpected serious adverse drug reactions to the regulatory authority(ies) and the IRB</a:t>
            </a:r>
          </a:p>
          <a:p>
            <a:pPr marL="173038" indent="-173038">
              <a:spcBef>
                <a:spcPts val="600"/>
              </a:spcBef>
              <a:buFont typeface="Wingdings" panose="05000000000000000000" pitchFamily="2" charset="2"/>
              <a:buChar char="§"/>
            </a:pPr>
            <a:r>
              <a:rPr lang="en-US" sz="2400" dirty="0"/>
              <a:t>Reporting AEs and/or lab abnormalities critical to safety evaluations to the sponsor in accordance with protocol requirements</a:t>
            </a:r>
          </a:p>
          <a:p>
            <a:pPr marL="173038" indent="-173038">
              <a:spcBef>
                <a:spcPts val="600"/>
              </a:spcBef>
              <a:buFont typeface="Wingdings" panose="05000000000000000000" pitchFamily="2" charset="2"/>
              <a:buChar char="§"/>
            </a:pPr>
            <a:r>
              <a:rPr lang="en-US" sz="2400" dirty="0"/>
              <a:t>Providing the sponsor and IRB with additional requested information, i.e:</a:t>
            </a:r>
          </a:p>
          <a:p>
            <a:pPr marL="403225" lvl="1" indent="-230188">
              <a:buFont typeface="Wingdings" panose="05000000000000000000" pitchFamily="2" charset="2"/>
              <a:buChar char="§"/>
            </a:pPr>
            <a:r>
              <a:rPr lang="en-US" sz="2400" dirty="0"/>
              <a:t>Autopsy report in the event of a death</a:t>
            </a:r>
          </a:p>
          <a:p>
            <a:pPr marL="403225" lvl="1" indent="-230188">
              <a:buFont typeface="Wingdings" panose="05000000000000000000" pitchFamily="2" charset="2"/>
              <a:buChar char="§"/>
            </a:pPr>
            <a:r>
              <a:rPr lang="en-US" sz="2400" dirty="0"/>
              <a:t>EKG or other supporting documentation</a:t>
            </a:r>
          </a:p>
          <a:p>
            <a:endParaRPr lang="en-US" dirty="0"/>
          </a:p>
        </p:txBody>
      </p:sp>
    </p:spTree>
    <p:extLst>
      <p:ext uri="{BB962C8B-B14F-4D97-AF65-F5344CB8AC3E}">
        <p14:creationId xmlns:p14="http://schemas.microsoft.com/office/powerpoint/2010/main" val="2436843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1068"/>
            <a:ext cx="7757160" cy="857251"/>
          </a:xfrm>
        </p:spPr>
        <p:txBody>
          <a:bodyPr>
            <a:noAutofit/>
          </a:bodyPr>
          <a:lstStyle/>
          <a:p>
            <a:r>
              <a:rPr lang="en-US" sz="2800" dirty="0">
                <a:solidFill>
                  <a:srgbClr val="9C8265">
                    <a:lumMod val="20000"/>
                    <a:lumOff val="80000"/>
                  </a:srgbClr>
                </a:solidFill>
              </a:rPr>
              <a:t>Investigator Responsibilities:  Premature Termination or Suspension of a Study</a:t>
            </a:r>
            <a:endParaRPr lang="en-US" sz="2800" dirty="0"/>
          </a:p>
        </p:txBody>
      </p:sp>
      <p:sp>
        <p:nvSpPr>
          <p:cNvPr id="3" name="Text Placeholder 2"/>
          <p:cNvSpPr>
            <a:spLocks noGrp="1"/>
          </p:cNvSpPr>
          <p:nvPr>
            <p:ph type="body" idx="1"/>
          </p:nvPr>
        </p:nvSpPr>
        <p:spPr/>
        <p:txBody>
          <a:bodyPr>
            <a:normAutofit/>
          </a:bodyPr>
          <a:lstStyle/>
          <a:p>
            <a:pPr lvl="0">
              <a:buFont typeface="Wingdings" panose="05000000000000000000" pitchFamily="2" charset="2"/>
              <a:buChar char="§"/>
            </a:pPr>
            <a:r>
              <a:rPr lang="en-US" sz="1700" dirty="0"/>
              <a:t>If the study is terminated/suspended, Investigator should ensure that subjects are notified in accordance with IRB’s/Sponsor’s request.</a:t>
            </a:r>
          </a:p>
          <a:p>
            <a:pPr lvl="0">
              <a:spcBef>
                <a:spcPts val="1200"/>
              </a:spcBef>
              <a:buFont typeface="Wingdings" panose="05000000000000000000" pitchFamily="2" charset="2"/>
              <a:buChar char="§"/>
            </a:pPr>
            <a:r>
              <a:rPr lang="en-US" sz="1700" dirty="0"/>
              <a:t>If the PI terminates study, the Investigator should ensure that the  Institution, Sponsor and IRB are notified of this decision in writing.</a:t>
            </a:r>
          </a:p>
          <a:p>
            <a:pPr lvl="0">
              <a:spcBef>
                <a:spcPts val="1200"/>
              </a:spcBef>
              <a:buFont typeface="Wingdings" panose="05000000000000000000" pitchFamily="2" charset="2"/>
              <a:buChar char="§"/>
            </a:pPr>
            <a:r>
              <a:rPr lang="en-US" sz="1700" dirty="0"/>
              <a:t>If the Sponsor terminates study, the Investigator should ensure that the Institution and IRB are notified of this decision in writing.</a:t>
            </a:r>
          </a:p>
          <a:p>
            <a:pPr lvl="0">
              <a:spcBef>
                <a:spcPts val="1200"/>
              </a:spcBef>
              <a:buFont typeface="Wingdings" panose="05000000000000000000" pitchFamily="2" charset="2"/>
              <a:buChar char="§"/>
            </a:pPr>
            <a:r>
              <a:rPr lang="en-US" sz="1700" dirty="0"/>
              <a:t>If the IRB terminates study, the Investigator should ensure that the Institution and Sponsor are notified of this decision in </a:t>
            </a:r>
            <a:r>
              <a:rPr lang="en-US" sz="1700" dirty="0" smtClean="0"/>
              <a:t>writing.</a:t>
            </a:r>
            <a:endParaRPr lang="en-US" sz="1700" dirty="0"/>
          </a:p>
          <a:p>
            <a:pPr>
              <a:buClr>
                <a:schemeClr val="accent4">
                  <a:lumMod val="50000"/>
                </a:schemeClr>
              </a:buClr>
            </a:pPr>
            <a:endParaRPr lang="en-US" sz="1700" dirty="0"/>
          </a:p>
        </p:txBody>
      </p:sp>
    </p:spTree>
    <p:extLst>
      <p:ext uri="{BB962C8B-B14F-4D97-AF65-F5344CB8AC3E}">
        <p14:creationId xmlns:p14="http://schemas.microsoft.com/office/powerpoint/2010/main" val="3524765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8296"/>
            <a:ext cx="7833360" cy="842082"/>
          </a:xfrm>
        </p:spPr>
        <p:txBody>
          <a:bodyPr>
            <a:no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Final Report(s)</a:t>
            </a:r>
            <a:endParaRPr lang="en-US" sz="2800" dirty="0"/>
          </a:p>
        </p:txBody>
      </p:sp>
      <p:sp>
        <p:nvSpPr>
          <p:cNvPr id="3" name="Text Placeholder 2"/>
          <p:cNvSpPr>
            <a:spLocks noGrp="1"/>
          </p:cNvSpPr>
          <p:nvPr>
            <p:ph type="body" idx="1"/>
          </p:nvPr>
        </p:nvSpPr>
        <p:spPr>
          <a:xfrm>
            <a:off x="457200" y="1352550"/>
            <a:ext cx="8229600" cy="3051572"/>
          </a:xfrm>
        </p:spPr>
        <p:txBody>
          <a:bodyPr/>
          <a:lstStyle/>
          <a:p>
            <a:pPr marL="0" indent="0">
              <a:buClr>
                <a:schemeClr val="accent4">
                  <a:lumMod val="50000"/>
                </a:schemeClr>
              </a:buClr>
              <a:buNone/>
            </a:pPr>
            <a:r>
              <a:rPr lang="en-US" sz="1700" b="1" dirty="0"/>
              <a:t>At study completion, the Investigator should provide:</a:t>
            </a:r>
          </a:p>
          <a:p>
            <a:pPr>
              <a:spcBef>
                <a:spcPts val="1200"/>
              </a:spcBef>
              <a:buFont typeface="Wingdings" panose="05000000000000000000" pitchFamily="2" charset="2"/>
              <a:buChar char="§"/>
            </a:pPr>
            <a:r>
              <a:rPr lang="en-US" sz="1500" dirty="0"/>
              <a:t>Notification of study completion (Study Closeout Report) to the IRB</a:t>
            </a:r>
          </a:p>
          <a:p>
            <a:pPr>
              <a:spcBef>
                <a:spcPts val="1200"/>
              </a:spcBef>
              <a:buFont typeface="Wingdings" panose="05000000000000000000" pitchFamily="2" charset="2"/>
              <a:buChar char="§"/>
            </a:pPr>
            <a:r>
              <a:rPr lang="en-US" sz="1500" dirty="0"/>
              <a:t>A Summary of the trial’s outcome to the IRB</a:t>
            </a:r>
          </a:p>
          <a:p>
            <a:pPr>
              <a:spcBef>
                <a:spcPts val="1200"/>
              </a:spcBef>
              <a:buFont typeface="Wingdings" panose="05000000000000000000" pitchFamily="2" charset="2"/>
              <a:buChar char="§"/>
            </a:pPr>
            <a:r>
              <a:rPr lang="en-US" sz="1500" dirty="0"/>
              <a:t>Any other required reports to the IRB, Sponsor and/or Regulatory Authorities</a:t>
            </a:r>
          </a:p>
          <a:p>
            <a:endParaRPr lang="en-US" dirty="0"/>
          </a:p>
        </p:txBody>
      </p:sp>
    </p:spTree>
    <p:extLst>
      <p:ext uri="{BB962C8B-B14F-4D97-AF65-F5344CB8AC3E}">
        <p14:creationId xmlns:p14="http://schemas.microsoft.com/office/powerpoint/2010/main" val="2367021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7813"/>
            <a:ext cx="7757160" cy="857251"/>
          </a:xfrm>
        </p:spPr>
        <p:txBody>
          <a:bodyPr>
            <a:noAutofit/>
          </a:bodyPr>
          <a:lstStyle/>
          <a:p>
            <a:r>
              <a:rPr lang="en-US" sz="2800" dirty="0">
                <a:solidFill>
                  <a:srgbClr val="9C8265">
                    <a:lumMod val="20000"/>
                    <a:lumOff val="80000"/>
                  </a:srgbClr>
                </a:solidFill>
              </a:rPr>
              <a:t>Investigator Responsibilities:   Examples of Common Non-Compliance</a:t>
            </a:r>
            <a:endParaRPr lang="en-US" sz="2800" dirty="0"/>
          </a:p>
        </p:txBody>
      </p:sp>
      <p:sp>
        <p:nvSpPr>
          <p:cNvPr id="3" name="Text Placeholder 2"/>
          <p:cNvSpPr>
            <a:spLocks noGrp="1"/>
          </p:cNvSpPr>
          <p:nvPr>
            <p:ph type="body" idx="1"/>
          </p:nvPr>
        </p:nvSpPr>
        <p:spPr/>
        <p:txBody>
          <a:bodyPr>
            <a:normAutofit/>
          </a:bodyPr>
          <a:lstStyle/>
          <a:p>
            <a:pPr marL="0" lvl="0" indent="0">
              <a:buClr>
                <a:schemeClr val="accent4">
                  <a:lumMod val="50000"/>
                </a:schemeClr>
              </a:buClr>
              <a:buNone/>
            </a:pPr>
            <a:r>
              <a:rPr lang="en-US" sz="1800" b="1" dirty="0"/>
              <a:t>Following are examples of Investigator Non-Compliance:</a:t>
            </a:r>
          </a:p>
          <a:p>
            <a:pPr>
              <a:spcBef>
                <a:spcPts val="600"/>
              </a:spcBef>
              <a:buFont typeface="Wingdings" panose="05000000000000000000" pitchFamily="2" charset="2"/>
              <a:buChar char="§"/>
            </a:pPr>
            <a:r>
              <a:rPr lang="en-US" sz="1500" dirty="0"/>
              <a:t>Insufficient evidence of Investigator involvement/oversight in study</a:t>
            </a:r>
          </a:p>
          <a:p>
            <a:pPr>
              <a:spcBef>
                <a:spcPts val="600"/>
              </a:spcBef>
              <a:buFont typeface="Wingdings" panose="05000000000000000000" pitchFamily="2" charset="2"/>
              <a:buChar char="§"/>
            </a:pPr>
            <a:r>
              <a:rPr lang="en-US" sz="1500" dirty="0"/>
              <a:t>No documented delegation of responsibility/scope of work</a:t>
            </a:r>
          </a:p>
          <a:p>
            <a:pPr>
              <a:spcBef>
                <a:spcPts val="600"/>
              </a:spcBef>
              <a:buFont typeface="Wingdings" panose="05000000000000000000" pitchFamily="2" charset="2"/>
              <a:buChar char="§"/>
            </a:pPr>
            <a:r>
              <a:rPr lang="en-US" sz="1500" dirty="0"/>
              <a:t>Failure to adhere to protocol requirements</a:t>
            </a:r>
          </a:p>
          <a:p>
            <a:pPr>
              <a:spcBef>
                <a:spcPts val="600"/>
              </a:spcBef>
              <a:buFont typeface="Wingdings" panose="05000000000000000000" pitchFamily="2" charset="2"/>
              <a:buChar char="§"/>
            </a:pPr>
            <a:r>
              <a:rPr lang="en-US" sz="1500" dirty="0"/>
              <a:t>Inadequate source documents</a:t>
            </a:r>
          </a:p>
          <a:p>
            <a:pPr>
              <a:spcBef>
                <a:spcPts val="600"/>
              </a:spcBef>
              <a:buFont typeface="Wingdings" panose="05000000000000000000" pitchFamily="2" charset="2"/>
              <a:buChar char="§"/>
            </a:pPr>
            <a:r>
              <a:rPr lang="en-US" sz="1500" dirty="0"/>
              <a:t>Changes were made to original records without audit trail of when, why, or by whom changes were made</a:t>
            </a:r>
          </a:p>
          <a:p>
            <a:pPr>
              <a:spcBef>
                <a:spcPts val="600"/>
              </a:spcBef>
              <a:buFont typeface="Wingdings" panose="05000000000000000000" pitchFamily="2" charset="2"/>
              <a:buChar char="§"/>
            </a:pPr>
            <a:r>
              <a:rPr lang="en-US" sz="1500" dirty="0"/>
              <a:t>Failure to report SAEs appropriately within required timelines</a:t>
            </a:r>
          </a:p>
          <a:p>
            <a:pPr>
              <a:spcBef>
                <a:spcPts val="600"/>
              </a:spcBef>
              <a:buFont typeface="Wingdings" panose="05000000000000000000" pitchFamily="2" charset="2"/>
              <a:buChar char="§"/>
            </a:pPr>
            <a:r>
              <a:rPr lang="en-US" sz="1500" dirty="0"/>
              <a:t>Participants did not sign most current version of consent form</a:t>
            </a:r>
          </a:p>
          <a:p>
            <a:pPr>
              <a:spcBef>
                <a:spcPts val="600"/>
              </a:spcBef>
              <a:buFont typeface="Wingdings" panose="05000000000000000000" pitchFamily="2" charset="2"/>
              <a:buChar char="§"/>
            </a:pPr>
            <a:r>
              <a:rPr lang="en-US" sz="1500" dirty="0"/>
              <a:t>Inadequate product accountability records</a:t>
            </a:r>
          </a:p>
          <a:p>
            <a:pPr marL="0" indent="0">
              <a:buClr>
                <a:schemeClr val="accent4">
                  <a:lumMod val="50000"/>
                </a:schemeClr>
              </a:buClr>
              <a:buNone/>
            </a:pPr>
            <a:endParaRPr lang="en-US" sz="3240" dirty="0"/>
          </a:p>
        </p:txBody>
      </p:sp>
    </p:spTree>
    <p:extLst>
      <p:ext uri="{BB962C8B-B14F-4D97-AF65-F5344CB8AC3E}">
        <p14:creationId xmlns:p14="http://schemas.microsoft.com/office/powerpoint/2010/main" val="2592483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1104641"/>
          </a:xfrm>
        </p:spPr>
        <p:txBody>
          <a:bodyPr>
            <a:norm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Consequences of Non-Compliance</a:t>
            </a:r>
            <a:endParaRPr lang="en-US" sz="2800" dirty="0"/>
          </a:p>
        </p:txBody>
      </p:sp>
      <p:sp>
        <p:nvSpPr>
          <p:cNvPr id="3" name="Text Placeholder 2"/>
          <p:cNvSpPr>
            <a:spLocks noGrp="1"/>
          </p:cNvSpPr>
          <p:nvPr>
            <p:ph type="body" idx="1"/>
          </p:nvPr>
        </p:nvSpPr>
        <p:spPr>
          <a:xfrm>
            <a:off x="437322" y="1200150"/>
            <a:ext cx="8229600" cy="3352800"/>
          </a:xfrm>
        </p:spPr>
        <p:txBody>
          <a:bodyPr>
            <a:normAutofit fontScale="55000" lnSpcReduction="20000"/>
          </a:bodyPr>
          <a:lstStyle/>
          <a:p>
            <a:pPr marL="0" lvl="0" indent="0">
              <a:buClr>
                <a:schemeClr val="accent4">
                  <a:lumMod val="50000"/>
                </a:schemeClr>
              </a:buClr>
              <a:buNone/>
            </a:pPr>
            <a:r>
              <a:rPr lang="en-US" sz="3150" b="1" dirty="0"/>
              <a:t>Non-compliance runs the gamut from simple mistakes to fraud</a:t>
            </a:r>
          </a:p>
          <a:p>
            <a:pPr marL="0" lvl="0" indent="0">
              <a:spcBef>
                <a:spcPts val="1200"/>
              </a:spcBef>
              <a:buClr>
                <a:schemeClr val="accent4">
                  <a:lumMod val="50000"/>
                </a:schemeClr>
              </a:buClr>
              <a:buNone/>
            </a:pPr>
            <a:r>
              <a:rPr lang="en-US" sz="3150" b="1" dirty="0"/>
              <a:t>Even simple mistakes can be costly!</a:t>
            </a:r>
          </a:p>
          <a:p>
            <a:pPr>
              <a:spcBef>
                <a:spcPts val="400"/>
              </a:spcBef>
              <a:buFont typeface="Wingdings" panose="05000000000000000000" pitchFamily="2" charset="2"/>
              <a:buChar char="§"/>
            </a:pPr>
            <a:r>
              <a:rPr lang="en-US" sz="2700" dirty="0"/>
              <a:t>Informed Consent Form errors, including written documentation of informed consent process can result in an observation from the FDA</a:t>
            </a:r>
          </a:p>
          <a:p>
            <a:pPr>
              <a:spcBef>
                <a:spcPts val="400"/>
              </a:spcBef>
              <a:buFont typeface="Wingdings" panose="05000000000000000000" pitchFamily="2" charset="2"/>
              <a:buChar char="§"/>
            </a:pPr>
            <a:r>
              <a:rPr lang="en-US" sz="2700" dirty="0"/>
              <a:t>Specimen handling and processing errors (labeling, etc.).  </a:t>
            </a:r>
          </a:p>
          <a:p>
            <a:pPr marL="460375" lvl="1" indent="-173038">
              <a:buFont typeface="Wingdings" panose="05000000000000000000" pitchFamily="2" charset="2"/>
              <a:buChar char="§"/>
            </a:pPr>
            <a:r>
              <a:rPr lang="en-US" sz="2730" dirty="0"/>
              <a:t>If improper labelling occurs (i.e. erroneous Subject Identification), data would not be valid. </a:t>
            </a:r>
          </a:p>
          <a:p>
            <a:pPr marL="460375" lvl="1" indent="-173038">
              <a:buFont typeface="Wingdings" panose="05000000000000000000" pitchFamily="2" charset="2"/>
              <a:buChar char="§"/>
            </a:pPr>
            <a:r>
              <a:rPr lang="en-US" sz="2730" dirty="0"/>
              <a:t>Fines could be incurred if non-certified personnel are involved in shipping specimens.</a:t>
            </a:r>
          </a:p>
          <a:p>
            <a:pPr marL="0" lvl="0" indent="0">
              <a:spcBef>
                <a:spcPts val="1200"/>
              </a:spcBef>
              <a:buClr>
                <a:schemeClr val="accent4">
                  <a:lumMod val="50000"/>
                </a:schemeClr>
              </a:buClr>
              <a:buNone/>
            </a:pPr>
            <a:r>
              <a:rPr lang="en-US" sz="3150" b="1" dirty="0"/>
              <a:t>Consequences can range from:</a:t>
            </a:r>
          </a:p>
          <a:p>
            <a:pPr>
              <a:spcBef>
                <a:spcPts val="400"/>
              </a:spcBef>
              <a:buFont typeface="Wingdings" panose="05000000000000000000" pitchFamily="2" charset="2"/>
              <a:buChar char="§"/>
            </a:pPr>
            <a:r>
              <a:rPr lang="en-US" sz="2700" dirty="0"/>
              <a:t>Validity of data</a:t>
            </a:r>
          </a:p>
          <a:p>
            <a:pPr marL="460375" lvl="2" indent="-173038">
              <a:buFont typeface="Wingdings" panose="05000000000000000000" pitchFamily="2" charset="2"/>
              <a:buChar char="§"/>
            </a:pPr>
            <a:r>
              <a:rPr lang="en-US" sz="2700" dirty="0"/>
              <a:t>Loss of data due to validity of data (Subject, Site, or Study data may be considered invalid)</a:t>
            </a:r>
          </a:p>
          <a:p>
            <a:pPr marL="460375" lvl="2" indent="-173038">
              <a:buFont typeface="Wingdings" panose="05000000000000000000" pitchFamily="2" charset="2"/>
              <a:buChar char="§"/>
            </a:pPr>
            <a:r>
              <a:rPr lang="en-US" sz="2700" dirty="0"/>
              <a:t>Loss of revenue due to validity of data</a:t>
            </a:r>
          </a:p>
          <a:p>
            <a:pPr>
              <a:spcBef>
                <a:spcPts val="400"/>
              </a:spcBef>
              <a:buFont typeface="Wingdings" panose="05000000000000000000" pitchFamily="2" charset="2"/>
              <a:buChar char="§"/>
            </a:pPr>
            <a:r>
              <a:rPr lang="en-US" sz="2700" dirty="0"/>
              <a:t>Professional/reputational risk to the PI and Institution</a:t>
            </a:r>
          </a:p>
          <a:p>
            <a:endParaRPr lang="en-US" dirty="0"/>
          </a:p>
        </p:txBody>
      </p:sp>
    </p:spTree>
    <p:extLst>
      <p:ext uri="{BB962C8B-B14F-4D97-AF65-F5344CB8AC3E}">
        <p14:creationId xmlns:p14="http://schemas.microsoft.com/office/powerpoint/2010/main" val="993352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1450"/>
            <a:ext cx="8305800" cy="857250"/>
          </a:xfrm>
        </p:spPr>
        <p:txBody>
          <a:bodyPr>
            <a:normAutofit/>
          </a:bodyPr>
          <a:lstStyle/>
          <a:p>
            <a:pPr marL="53975" indent="3175"/>
            <a:r>
              <a:rPr lang="en-US" sz="2800" dirty="0" smtClean="0"/>
              <a:t>What is GCP?</a:t>
            </a:r>
            <a:endParaRPr lang="en-US" sz="2800" dirty="0"/>
          </a:p>
        </p:txBody>
      </p:sp>
      <p:sp>
        <p:nvSpPr>
          <p:cNvPr id="3" name="Text Placeholder 2"/>
          <p:cNvSpPr>
            <a:spLocks noGrp="1"/>
          </p:cNvSpPr>
          <p:nvPr>
            <p:ph type="body" idx="1"/>
          </p:nvPr>
        </p:nvSpPr>
        <p:spPr>
          <a:xfrm>
            <a:off x="457200" y="1352550"/>
            <a:ext cx="8229600" cy="2743200"/>
          </a:xfrm>
        </p:spPr>
        <p:txBody>
          <a:bodyPr>
            <a:normAutofit/>
          </a:bodyPr>
          <a:lstStyle/>
          <a:p>
            <a:pPr>
              <a:buFont typeface="Wingdings" panose="05000000000000000000" pitchFamily="2" charset="2"/>
              <a:buChar char="§"/>
            </a:pPr>
            <a:r>
              <a:rPr lang="en-US" sz="1400" b="1" dirty="0"/>
              <a:t>Good Clinical Practice</a:t>
            </a:r>
            <a:r>
              <a:rPr lang="en-US" sz="1400" dirty="0"/>
              <a:t> (</a:t>
            </a:r>
            <a:r>
              <a:rPr lang="en-US" sz="1400" b="1" dirty="0"/>
              <a:t>GCP</a:t>
            </a:r>
            <a:r>
              <a:rPr lang="en-US" sz="1400" dirty="0"/>
              <a:t>) is an international ethical and scientific quality standard for designing, conducting, recording and reporting trials that involve the participation of human subjects</a:t>
            </a:r>
            <a:r>
              <a:rPr lang="en-US" sz="1400" dirty="0" smtClean="0"/>
              <a:t>.</a:t>
            </a:r>
          </a:p>
          <a:p>
            <a:endParaRPr lang="en-US" sz="1400" dirty="0"/>
          </a:p>
          <a:p>
            <a:pPr>
              <a:buFont typeface="Wingdings" panose="05000000000000000000" pitchFamily="2" charset="2"/>
              <a:buChar char="§"/>
            </a:pPr>
            <a:r>
              <a:rPr lang="en-US" sz="1400" dirty="0"/>
              <a:t>GCP compliance provides public assurance that the rights, safety and well-being of human subjects involved in research are protected </a:t>
            </a:r>
            <a:endParaRPr lang="en-US" sz="1400" dirty="0" smtClean="0"/>
          </a:p>
          <a:p>
            <a:endParaRPr lang="en-US" sz="1400" dirty="0"/>
          </a:p>
          <a:p>
            <a:pPr>
              <a:buFont typeface="Wingdings" panose="05000000000000000000" pitchFamily="2" charset="2"/>
              <a:buChar char="§"/>
            </a:pPr>
            <a:r>
              <a:rPr lang="en-US" sz="1400" dirty="0"/>
              <a:t>GCP = Ethics + Quality Data</a:t>
            </a:r>
          </a:p>
          <a:p>
            <a:pPr marL="0" indent="0">
              <a:buNone/>
            </a:pPr>
            <a:endParaRPr lang="en-US" dirty="0"/>
          </a:p>
        </p:txBody>
      </p:sp>
    </p:spTree>
    <p:extLst>
      <p:ext uri="{BB962C8B-B14F-4D97-AF65-F5344CB8AC3E}">
        <p14:creationId xmlns:p14="http://schemas.microsoft.com/office/powerpoint/2010/main" val="516860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3127"/>
            <a:ext cx="7757160" cy="857251"/>
          </a:xfrm>
        </p:spPr>
        <p:txBody>
          <a:bodyPr>
            <a:no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Applying GCP to Your Study</a:t>
            </a:r>
            <a:endParaRPr lang="en-US" sz="2800" dirty="0"/>
          </a:p>
        </p:txBody>
      </p:sp>
      <p:sp>
        <p:nvSpPr>
          <p:cNvPr id="3" name="Text Placeholder 2"/>
          <p:cNvSpPr>
            <a:spLocks noGrp="1"/>
          </p:cNvSpPr>
          <p:nvPr>
            <p:ph type="body" idx="1"/>
          </p:nvPr>
        </p:nvSpPr>
        <p:spPr>
          <a:xfrm>
            <a:off x="457200" y="1276350"/>
            <a:ext cx="8229600" cy="3051572"/>
          </a:xfrm>
        </p:spPr>
        <p:txBody>
          <a:bodyPr>
            <a:normAutofit/>
          </a:bodyPr>
          <a:lstStyle/>
          <a:p>
            <a:pPr lvl="0">
              <a:buFont typeface="Wingdings" panose="05000000000000000000" pitchFamily="2" charset="2"/>
              <a:buChar char="§"/>
            </a:pPr>
            <a:r>
              <a:rPr lang="en-US" sz="1800" dirty="0"/>
              <a:t>Understanding is the key to protecting subject safety and integrity of data</a:t>
            </a:r>
          </a:p>
          <a:p>
            <a:pPr lvl="0">
              <a:spcBef>
                <a:spcPts val="1200"/>
              </a:spcBef>
              <a:buFont typeface="Wingdings" panose="05000000000000000000" pitchFamily="2" charset="2"/>
              <a:buChar char="§"/>
            </a:pPr>
            <a:r>
              <a:rPr lang="en-US" sz="1800" dirty="0"/>
              <a:t>Monitoring and quality management help to ensure compliance</a:t>
            </a:r>
          </a:p>
          <a:p>
            <a:pPr marL="0" indent="0">
              <a:buClr>
                <a:srgbClr val="92A9B9">
                  <a:lumMod val="75000"/>
                </a:srgbClr>
              </a:buClr>
              <a:buNone/>
            </a:pPr>
            <a:endParaRPr lang="en-US" b="1" dirty="0" smtClean="0"/>
          </a:p>
          <a:p>
            <a:pPr marL="0" indent="0">
              <a:buClr>
                <a:srgbClr val="92A9B9">
                  <a:lumMod val="75000"/>
                </a:srgbClr>
              </a:buClr>
              <a:buNone/>
            </a:pPr>
            <a:r>
              <a:rPr lang="en-US" sz="1700" b="1" dirty="0" smtClean="0"/>
              <a:t>REMEMBER</a:t>
            </a:r>
            <a:r>
              <a:rPr lang="en-US" sz="1700" b="1" dirty="0"/>
              <a:t>:</a:t>
            </a:r>
          </a:p>
          <a:p>
            <a:pPr lvl="0">
              <a:spcBef>
                <a:spcPts val="1200"/>
              </a:spcBef>
              <a:buFont typeface="Wingdings" panose="05000000000000000000" pitchFamily="2" charset="2"/>
              <a:buChar char="§"/>
            </a:pPr>
            <a:r>
              <a:rPr lang="en-US" sz="1700" b="1" dirty="0"/>
              <a:t>The PI is ultimately responsible for all aspects of the </a:t>
            </a:r>
            <a:r>
              <a:rPr lang="en-US" sz="1700" b="1" dirty="0" smtClean="0"/>
              <a:t>study conduct! </a:t>
            </a:r>
            <a:endParaRPr lang="en-US" sz="1700" b="1" dirty="0"/>
          </a:p>
          <a:p>
            <a:endParaRPr lang="en-US" dirty="0"/>
          </a:p>
        </p:txBody>
      </p:sp>
    </p:spTree>
    <p:extLst>
      <p:ext uri="{BB962C8B-B14F-4D97-AF65-F5344CB8AC3E}">
        <p14:creationId xmlns:p14="http://schemas.microsoft.com/office/powerpoint/2010/main" val="2607425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a:spLocks noGrp="1"/>
          </p:cNvSpPr>
          <p:nvPr>
            <p:ph type="sldNum" sz="quarter" idx="4294967295"/>
          </p:nvPr>
        </p:nvSpPr>
        <p:spPr>
          <a:xfrm>
            <a:off x="8121615" y="4774555"/>
            <a:ext cx="153706" cy="235449"/>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31</a:t>
            </a:fld>
            <a:endParaRPr dirty="0"/>
          </a:p>
        </p:txBody>
      </p:sp>
      <p:sp>
        <p:nvSpPr>
          <p:cNvPr id="68" name="Shape 68"/>
          <p:cNvSpPr>
            <a:spLocks noGrp="1"/>
          </p:cNvSpPr>
          <p:nvPr>
            <p:ph type="title"/>
          </p:nvPr>
        </p:nvSpPr>
        <p:spPr>
          <a:xfrm>
            <a:off x="533400" y="171450"/>
            <a:ext cx="8153400" cy="857250"/>
          </a:xfrm>
          <a:prstGeom prst="rect">
            <a:avLst/>
          </a:prstGeom>
        </p:spPr>
        <p:txBody>
          <a:bodyPr>
            <a:normAutofit/>
          </a:bodyPr>
          <a:lstStyle/>
          <a:p>
            <a:r>
              <a:rPr lang="en-US" sz="2800" dirty="0" smtClean="0"/>
              <a:t>Resources</a:t>
            </a:r>
            <a:endParaRPr sz="2800" dirty="0"/>
          </a:p>
        </p:txBody>
      </p:sp>
      <p:sp>
        <p:nvSpPr>
          <p:cNvPr id="69" name="Shape 69"/>
          <p:cNvSpPr>
            <a:spLocks noGrp="1"/>
          </p:cNvSpPr>
          <p:nvPr>
            <p:ph type="body" idx="1"/>
          </p:nvPr>
        </p:nvSpPr>
        <p:spPr>
          <a:xfrm>
            <a:off x="619455" y="1028700"/>
            <a:ext cx="7528560" cy="3394472"/>
          </a:xfrm>
          <a:prstGeom prst="rect">
            <a:avLst/>
          </a:prstGeom>
        </p:spPr>
        <p:txBody>
          <a:bodyPr>
            <a:normAutofit fontScale="47500" lnSpcReduction="20000"/>
          </a:bodyPr>
          <a:lstStyle/>
          <a:p>
            <a:pPr marL="0" indent="0">
              <a:buNone/>
            </a:pPr>
            <a:r>
              <a:rPr lang="en-US" b="1" dirty="0"/>
              <a:t>Guidance for Industry.  E6 Good Clinical Practice:  Consolidated Guidance (April 1996, ICH)</a:t>
            </a:r>
          </a:p>
          <a:p>
            <a:pPr>
              <a:buFont typeface="Wingdings" panose="05000000000000000000" pitchFamily="2" charset="2"/>
              <a:buChar char="§"/>
            </a:pPr>
            <a:r>
              <a:rPr lang="en-US" dirty="0"/>
              <a:t>Widely accepted international research standards</a:t>
            </a:r>
          </a:p>
          <a:p>
            <a:pPr>
              <a:buNone/>
            </a:pPr>
            <a:endParaRPr lang="en-US" dirty="0" smtClean="0"/>
          </a:p>
          <a:p>
            <a:pPr>
              <a:buNone/>
            </a:pPr>
            <a:r>
              <a:rPr lang="en-US" b="1" dirty="0" smtClean="0"/>
              <a:t>Title </a:t>
            </a:r>
            <a:r>
              <a:rPr lang="en-US" b="1" dirty="0"/>
              <a:t>45 Code of Federal Regulations (CFR) Part 46</a:t>
            </a:r>
          </a:p>
          <a:p>
            <a:pPr>
              <a:buFont typeface="Wingdings" panose="05000000000000000000" pitchFamily="2" charset="2"/>
              <a:buChar char="§"/>
              <a:tabLst>
                <a:tab pos="287338" algn="l"/>
              </a:tabLst>
            </a:pPr>
            <a:r>
              <a:rPr lang="en-US" dirty="0"/>
              <a:t>Applies to federally funded research (U.S. Department of Health and Human Services [HHS])</a:t>
            </a:r>
          </a:p>
          <a:p>
            <a:pPr>
              <a:buFont typeface="Wingdings" panose="05000000000000000000" pitchFamily="2" charset="2"/>
              <a:buChar char="§"/>
              <a:tabLst>
                <a:tab pos="287338" algn="l"/>
              </a:tabLst>
            </a:pPr>
            <a:r>
              <a:rPr lang="en-US" dirty="0"/>
              <a:t>Federal regulations to protect human subjects</a:t>
            </a:r>
          </a:p>
          <a:p>
            <a:pPr marL="460375" lvl="2" indent="-173038">
              <a:buFont typeface="Wingdings" panose="05000000000000000000" pitchFamily="2" charset="2"/>
              <a:buChar char="§"/>
              <a:tabLst>
                <a:tab pos="287338" algn="l"/>
              </a:tabLst>
            </a:pPr>
            <a:r>
              <a:rPr lang="en-US" sz="2700" dirty="0"/>
              <a:t>Subpart A: Basic HHS Policy for Protection of Human Research Subjects</a:t>
            </a:r>
            <a:r>
              <a:rPr lang="en-US" sz="2700" b="1" u="sng" dirty="0"/>
              <a:t>  </a:t>
            </a:r>
          </a:p>
          <a:p>
            <a:pPr marL="460375" lvl="4" indent="-173038">
              <a:buFont typeface="Wingdings" panose="05000000000000000000" pitchFamily="2" charset="2"/>
              <a:buChar char="§"/>
              <a:tabLst>
                <a:tab pos="287338" algn="l"/>
              </a:tabLst>
            </a:pPr>
            <a:r>
              <a:rPr lang="en-US" sz="2700" dirty="0"/>
              <a:t> Also known as the Federal Policy or the “Common Rule”</a:t>
            </a:r>
          </a:p>
          <a:p>
            <a:pPr marL="460375" lvl="1" indent="-173038">
              <a:buFont typeface="Wingdings" panose="05000000000000000000" pitchFamily="2" charset="2"/>
              <a:buChar char="§"/>
              <a:tabLst>
                <a:tab pos="287338" algn="l"/>
              </a:tabLst>
            </a:pPr>
            <a:r>
              <a:rPr lang="en-US" sz="2700" dirty="0"/>
              <a:t>Subpart B:  Additional Protections for Pregnant Women, Human Fetuses and Neonates Involved in Research</a:t>
            </a:r>
          </a:p>
          <a:p>
            <a:pPr marL="460375" lvl="1" indent="-173038">
              <a:buFont typeface="Wingdings" panose="05000000000000000000" pitchFamily="2" charset="2"/>
              <a:buChar char="§"/>
            </a:pPr>
            <a:r>
              <a:rPr lang="en-US" sz="2700" dirty="0"/>
              <a:t>Subpart C:  Additional Protections Pertaining to Biomedical and Behavioral Research Involving Prisoners as Subjects</a:t>
            </a:r>
          </a:p>
          <a:p>
            <a:pPr marL="460375" lvl="1" indent="-173038">
              <a:buFont typeface="Wingdings" panose="05000000000000000000" pitchFamily="2" charset="2"/>
              <a:buChar char="§"/>
            </a:pPr>
            <a:r>
              <a:rPr lang="en-US" sz="2700" dirty="0"/>
              <a:t>Subpart D:  Additional Protections for Children Involved as Subjects in Research</a:t>
            </a:r>
          </a:p>
          <a:p>
            <a:pPr>
              <a:buFont typeface="Wingdings" panose="05000000000000000000" pitchFamily="2" charset="2"/>
              <a:buChar char="§"/>
            </a:pPr>
            <a:r>
              <a:rPr lang="en-US" dirty="0"/>
              <a:t>Institutional Review Board (IRB) Roles and Responsibilities/Informed Consent</a:t>
            </a:r>
          </a:p>
        </p:txBody>
      </p:sp>
      <p:sp>
        <p:nvSpPr>
          <p:cNvPr id="5" name="Shape 69"/>
          <p:cNvSpPr txBox="1">
            <a:spLocks/>
          </p:cNvSpPr>
          <p:nvPr/>
        </p:nvSpPr>
        <p:spPr>
          <a:xfrm>
            <a:off x="619455" y="1035000"/>
            <a:ext cx="7528560" cy="3394472"/>
          </a:xfrm>
          <a:prstGeom prst="rect">
            <a:avLst/>
          </a:prstGeom>
        </p:spPr>
        <p:txBody>
          <a:bodyPr>
            <a:normAutofit fontScale="47500" lnSpcReduction="20000"/>
          </a:bodyPr>
          <a:lstStyle>
            <a:lvl1pPr marL="292100" indent="-292100" algn="l" rtl="0" eaLnBrk="1" latinLnBrk="0" hangingPunct="1">
              <a:spcBef>
                <a:spcPts val="0"/>
              </a:spcBef>
              <a:buClr>
                <a:schemeClr val="accent4">
                  <a:lumMod val="75000"/>
                </a:schemeClr>
              </a:buClr>
              <a:buSzPct val="70000"/>
              <a:buFont typeface="Wingdings 2"/>
              <a:buChar char=""/>
              <a:defRPr kumimoji="0" sz="3200" kern="1200">
                <a:solidFill>
                  <a:schemeClr val="accent4">
                    <a:lumMod val="50000"/>
                  </a:schemeClr>
                </a:solidFill>
                <a:latin typeface="Arial" pitchFamily="34" charset="0"/>
                <a:ea typeface="+mn-ea"/>
                <a:cs typeface="Arial" pitchFamily="34" charset="0"/>
              </a:defRPr>
            </a:lvl1pPr>
            <a:lvl2pPr marL="640080" indent="-228600" algn="l" rtl="0" eaLnBrk="1" latinLnBrk="0" hangingPunct="1">
              <a:spcBef>
                <a:spcPts val="400"/>
              </a:spcBef>
              <a:buClr>
                <a:schemeClr val="accent4">
                  <a:lumMod val="75000"/>
                </a:schemeClr>
              </a:buClr>
              <a:buSzPct val="90000"/>
              <a:buFontTx/>
              <a:buChar char="•"/>
              <a:defRPr kumimoji="0" sz="2600" kern="1200">
                <a:solidFill>
                  <a:schemeClr val="accent4">
                    <a:lumMod val="50000"/>
                  </a:schemeClr>
                </a:solidFill>
                <a:latin typeface="Arial" pitchFamily="34" charset="0"/>
                <a:ea typeface="+mn-ea"/>
                <a:cs typeface="Arial" pitchFamily="34" charset="0"/>
              </a:defRPr>
            </a:lvl2pPr>
            <a:lvl3pPr marL="822960" indent="-192024" algn="l" rtl="0" eaLnBrk="1" latinLnBrk="0" hangingPunct="1">
              <a:spcBef>
                <a:spcPts val="400"/>
              </a:spcBef>
              <a:buClr>
                <a:schemeClr val="accent4">
                  <a:lumMod val="75000"/>
                </a:schemeClr>
              </a:buClr>
              <a:buSzPct val="100000"/>
              <a:buFont typeface="Wingdings 2"/>
              <a:buChar char=""/>
              <a:defRPr kumimoji="0" sz="2300" kern="1200">
                <a:solidFill>
                  <a:schemeClr val="accent4">
                    <a:lumMod val="50000"/>
                  </a:schemeClr>
                </a:solidFill>
                <a:latin typeface="Arial" pitchFamily="34" charset="0"/>
                <a:ea typeface="+mn-ea"/>
                <a:cs typeface="Arial" pitchFamily="34" charset="0"/>
              </a:defRPr>
            </a:lvl3pPr>
            <a:lvl4pPr marL="1005840" indent="-182880" algn="l" rtl="0" eaLnBrk="1" latinLnBrk="0" hangingPunct="1">
              <a:spcBef>
                <a:spcPts val="400"/>
              </a:spcBef>
              <a:buClr>
                <a:schemeClr val="accent4">
                  <a:lumMod val="75000"/>
                </a:schemeClr>
              </a:buClr>
              <a:buSzPct val="100000"/>
              <a:buFont typeface="Arial" pitchFamily="34" charset="0"/>
              <a:buChar char="−"/>
              <a:defRPr kumimoji="0" sz="2000" kern="1200">
                <a:solidFill>
                  <a:schemeClr val="accent4">
                    <a:lumMod val="50000"/>
                  </a:schemeClr>
                </a:solidFill>
                <a:latin typeface="Arial" pitchFamily="34" charset="0"/>
                <a:ea typeface="+mn-ea"/>
                <a:cs typeface="Arial" pitchFamily="34" charset="0"/>
              </a:defRPr>
            </a:lvl4pPr>
            <a:lvl5pPr marL="1188720" indent="-182880" algn="l" rtl="0" eaLnBrk="1" latinLnBrk="0" hangingPunct="1">
              <a:spcBef>
                <a:spcPts val="400"/>
              </a:spcBef>
              <a:buClr>
                <a:schemeClr val="accent6">
                  <a:lumMod val="75000"/>
                </a:schemeClr>
              </a:buClr>
              <a:buSzPct val="100000"/>
              <a:buFont typeface="Wingdings 2"/>
              <a:buChar char=""/>
              <a:defRPr kumimoji="0" sz="1900" kern="1200">
                <a:solidFill>
                  <a:schemeClr val="accent4">
                    <a:lumMod val="50000"/>
                  </a:schemeClr>
                </a:solidFill>
                <a:latin typeface="Arial" pitchFamily="34" charset="0"/>
                <a:ea typeface="+mn-ea"/>
                <a:cs typeface="Arial" pitchFamily="34" charset="0"/>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marL="0" indent="0">
              <a:buFont typeface="Wingdings 2"/>
              <a:buNone/>
            </a:pPr>
            <a:r>
              <a:rPr lang="en-US" b="1" dirty="0" smtClean="0"/>
              <a:t>Guidance for Industry.  E6 Good Clinical Practice:  Consolidated Guidance (April 1996, ICH)</a:t>
            </a:r>
          </a:p>
          <a:p>
            <a:pPr>
              <a:buFont typeface="Wingdings" panose="05000000000000000000" pitchFamily="2" charset="2"/>
              <a:buChar char="§"/>
            </a:pPr>
            <a:r>
              <a:rPr lang="en-US" dirty="0" smtClean="0"/>
              <a:t>Widely accepted international research standards</a:t>
            </a:r>
          </a:p>
          <a:p>
            <a:pPr>
              <a:buFont typeface="Wingdings 2"/>
              <a:buNone/>
            </a:pPr>
            <a:endParaRPr lang="en-US" dirty="0" smtClean="0"/>
          </a:p>
          <a:p>
            <a:pPr>
              <a:buFont typeface="Wingdings 2"/>
              <a:buNone/>
            </a:pPr>
            <a:r>
              <a:rPr lang="en-US" b="1" dirty="0" smtClean="0"/>
              <a:t>Title 45 Code of Federal Regulations (CFR) Part 46</a:t>
            </a:r>
          </a:p>
          <a:p>
            <a:pPr>
              <a:buFont typeface="Wingdings" panose="05000000000000000000" pitchFamily="2" charset="2"/>
              <a:buChar char="§"/>
              <a:tabLst>
                <a:tab pos="287338" algn="l"/>
              </a:tabLst>
            </a:pPr>
            <a:r>
              <a:rPr lang="en-US" dirty="0" smtClean="0"/>
              <a:t>Applies to federally funded research (U.S. Department of Health and Human Services [HHS])</a:t>
            </a:r>
          </a:p>
          <a:p>
            <a:pPr>
              <a:buFont typeface="Wingdings" panose="05000000000000000000" pitchFamily="2" charset="2"/>
              <a:buChar char="§"/>
              <a:tabLst>
                <a:tab pos="287338" algn="l"/>
              </a:tabLst>
            </a:pPr>
            <a:r>
              <a:rPr lang="en-US" dirty="0" smtClean="0"/>
              <a:t>Federal regulations to protect human subjects</a:t>
            </a:r>
          </a:p>
          <a:p>
            <a:pPr marL="460375" lvl="2" indent="-173038">
              <a:buFont typeface="Wingdings" panose="05000000000000000000" pitchFamily="2" charset="2"/>
              <a:buChar char="§"/>
              <a:tabLst>
                <a:tab pos="287338" algn="l"/>
              </a:tabLst>
            </a:pPr>
            <a:r>
              <a:rPr lang="en-US" sz="2700" dirty="0" smtClean="0"/>
              <a:t>Subpart A: Basic HHS Policy for Protection of Human Research Subjects</a:t>
            </a:r>
            <a:r>
              <a:rPr lang="en-US" sz="2700" b="1" u="sng" dirty="0" smtClean="0"/>
              <a:t>  </a:t>
            </a:r>
          </a:p>
          <a:p>
            <a:pPr marL="460375" lvl="4" indent="-173038">
              <a:buClr>
                <a:schemeClr val="accent4">
                  <a:lumMod val="75000"/>
                </a:schemeClr>
              </a:buClr>
              <a:buFont typeface="Wingdings" panose="05000000000000000000" pitchFamily="2" charset="2"/>
              <a:buChar char="§"/>
              <a:tabLst>
                <a:tab pos="287338" algn="l"/>
              </a:tabLst>
            </a:pPr>
            <a:r>
              <a:rPr lang="en-US" sz="2700" dirty="0" smtClean="0"/>
              <a:t> Also known as the Federal Policy or the “Common Rule”</a:t>
            </a:r>
          </a:p>
          <a:p>
            <a:pPr marL="460375" lvl="1" indent="-173038">
              <a:buFont typeface="Wingdings" panose="05000000000000000000" pitchFamily="2" charset="2"/>
              <a:buChar char="§"/>
              <a:tabLst>
                <a:tab pos="287338" algn="l"/>
              </a:tabLst>
            </a:pPr>
            <a:r>
              <a:rPr lang="en-US" sz="2700" dirty="0" smtClean="0"/>
              <a:t>Subpart B:  Additional Protections for Pregnant Women, Human Fetuses and Neonates Involved in Research</a:t>
            </a:r>
          </a:p>
          <a:p>
            <a:pPr marL="460375" lvl="1" indent="-173038">
              <a:buFont typeface="Wingdings" panose="05000000000000000000" pitchFamily="2" charset="2"/>
              <a:buChar char="§"/>
            </a:pPr>
            <a:r>
              <a:rPr lang="en-US" sz="2700" dirty="0" smtClean="0"/>
              <a:t>Subpart C:  Additional Protections Pertaining to Biomedical and Behavioral Research Involving Prisoners as Subjects</a:t>
            </a:r>
          </a:p>
          <a:p>
            <a:pPr marL="460375" lvl="1" indent="-173038">
              <a:buFont typeface="Wingdings" panose="05000000000000000000" pitchFamily="2" charset="2"/>
              <a:buChar char="§"/>
            </a:pPr>
            <a:r>
              <a:rPr lang="en-US" sz="2700" dirty="0" smtClean="0"/>
              <a:t>Subpart D:  Additional Protections for Children Involved as Subjects in Research</a:t>
            </a:r>
          </a:p>
          <a:p>
            <a:pPr>
              <a:buFont typeface="Wingdings" panose="05000000000000000000" pitchFamily="2" charset="2"/>
              <a:buChar char="§"/>
            </a:pPr>
            <a:r>
              <a:rPr lang="en-US" dirty="0" smtClean="0"/>
              <a:t>Institutional Review Board (IRB) Roles and Responsibilities/Informed Consent</a:t>
            </a:r>
            <a:endParaRPr lang="en-US" dirty="0"/>
          </a:p>
        </p:txBody>
      </p:sp>
    </p:spTree>
    <p:extLst>
      <p:ext uri="{BB962C8B-B14F-4D97-AF65-F5344CB8AC3E}">
        <p14:creationId xmlns:p14="http://schemas.microsoft.com/office/powerpoint/2010/main" val="1415896249"/>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1450"/>
            <a:ext cx="8305800" cy="857250"/>
          </a:xfrm>
        </p:spPr>
        <p:txBody>
          <a:bodyPr>
            <a:normAutofit/>
          </a:bodyPr>
          <a:lstStyle/>
          <a:p>
            <a:r>
              <a:rPr lang="en-US" sz="2800" dirty="0" smtClean="0"/>
              <a:t>Resources</a:t>
            </a:r>
            <a:endParaRPr lang="en-US" sz="2800" dirty="0"/>
          </a:p>
        </p:txBody>
      </p:sp>
      <p:sp>
        <p:nvSpPr>
          <p:cNvPr id="3" name="Text Placeholder 2"/>
          <p:cNvSpPr>
            <a:spLocks noGrp="1"/>
          </p:cNvSpPr>
          <p:nvPr>
            <p:ph type="body" idx="1"/>
          </p:nvPr>
        </p:nvSpPr>
        <p:spPr/>
        <p:txBody>
          <a:bodyPr>
            <a:normAutofit/>
          </a:bodyPr>
          <a:lstStyle/>
          <a:p>
            <a:pPr marL="0" indent="0">
              <a:buNone/>
            </a:pPr>
            <a:r>
              <a:rPr lang="en-US" sz="1500" b="1" dirty="0"/>
              <a:t>Title 21 CFR Part 50</a:t>
            </a:r>
          </a:p>
          <a:p>
            <a:pPr>
              <a:spcAft>
                <a:spcPts val="1200"/>
              </a:spcAft>
              <a:buFont typeface="Wingdings" panose="05000000000000000000" pitchFamily="2" charset="2"/>
              <a:buChar char="§"/>
            </a:pPr>
            <a:r>
              <a:rPr lang="en-US" sz="1500" dirty="0"/>
              <a:t>Applies to all clinical investigations regulated  by the </a:t>
            </a:r>
            <a:r>
              <a:rPr lang="en-US" sz="1500" dirty="0" smtClean="0"/>
              <a:t>FDA</a:t>
            </a:r>
            <a:endParaRPr lang="en-US" sz="1500" dirty="0"/>
          </a:p>
          <a:p>
            <a:pPr>
              <a:buFont typeface="Wingdings" panose="05000000000000000000" pitchFamily="2" charset="2"/>
              <a:buChar char="§"/>
            </a:pPr>
            <a:r>
              <a:rPr lang="en-US" sz="1500" dirty="0"/>
              <a:t>Informed Consent of Human Subjects</a:t>
            </a:r>
          </a:p>
          <a:p>
            <a:pPr lvl="1">
              <a:buFont typeface="Wingdings" panose="05000000000000000000" pitchFamily="2" charset="2"/>
              <a:buChar char="§"/>
            </a:pPr>
            <a:r>
              <a:rPr lang="en-US" sz="1300" dirty="0" smtClean="0"/>
              <a:t>Exception </a:t>
            </a:r>
            <a:r>
              <a:rPr lang="en-US" sz="1300" dirty="0"/>
              <a:t>from general requirements</a:t>
            </a:r>
          </a:p>
          <a:p>
            <a:pPr lvl="1">
              <a:buFont typeface="Wingdings" panose="05000000000000000000" pitchFamily="2" charset="2"/>
              <a:buChar char="§"/>
            </a:pPr>
            <a:r>
              <a:rPr lang="en-US" sz="1300" dirty="0" smtClean="0"/>
              <a:t>General requirements for informed consent</a:t>
            </a:r>
          </a:p>
          <a:p>
            <a:pPr lvl="1">
              <a:buFont typeface="Wingdings" panose="05000000000000000000" pitchFamily="2" charset="2"/>
              <a:buChar char="§"/>
            </a:pPr>
            <a:r>
              <a:rPr lang="en-US" sz="1300" dirty="0" smtClean="0"/>
              <a:t>Exception </a:t>
            </a:r>
            <a:r>
              <a:rPr lang="en-US" sz="1300" dirty="0"/>
              <a:t>from informed consent requirements for emergency research</a:t>
            </a:r>
          </a:p>
          <a:p>
            <a:pPr lvl="1">
              <a:buFont typeface="Wingdings" panose="05000000000000000000" pitchFamily="2" charset="2"/>
              <a:buChar char="§"/>
            </a:pPr>
            <a:r>
              <a:rPr lang="en-US" sz="1300" dirty="0"/>
              <a:t>Elements of informed consent</a:t>
            </a:r>
          </a:p>
          <a:p>
            <a:pPr lvl="1">
              <a:spcAft>
                <a:spcPts val="1200"/>
              </a:spcAft>
              <a:buFont typeface="Wingdings" panose="05000000000000000000" pitchFamily="2" charset="2"/>
              <a:buChar char="§"/>
            </a:pPr>
            <a:r>
              <a:rPr lang="en-US" sz="1300" dirty="0"/>
              <a:t>Documentation of informed consent</a:t>
            </a:r>
          </a:p>
          <a:p>
            <a:pPr>
              <a:spcAft>
                <a:spcPts val="1200"/>
              </a:spcAft>
              <a:buFont typeface="Wingdings" panose="05000000000000000000" pitchFamily="2" charset="2"/>
              <a:buChar char="§"/>
            </a:pPr>
            <a:r>
              <a:rPr lang="en-US" sz="1500" dirty="0"/>
              <a:t>Subpart D:  Additional Safeguards for Children in Clinical Investigations</a:t>
            </a:r>
          </a:p>
          <a:p>
            <a:endParaRPr lang="en-US" sz="1600" dirty="0"/>
          </a:p>
        </p:txBody>
      </p:sp>
    </p:spTree>
    <p:extLst>
      <p:ext uri="{BB962C8B-B14F-4D97-AF65-F5344CB8AC3E}">
        <p14:creationId xmlns:p14="http://schemas.microsoft.com/office/powerpoint/2010/main" val="3007515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7814"/>
            <a:ext cx="7757160" cy="857251"/>
          </a:xfrm>
        </p:spPr>
        <p:txBody>
          <a:bodyPr/>
          <a:lstStyle/>
          <a:p>
            <a:r>
              <a:rPr lang="en-US" sz="2800" dirty="0">
                <a:solidFill>
                  <a:srgbClr val="9C8265">
                    <a:lumMod val="20000"/>
                    <a:lumOff val="80000"/>
                  </a:srgbClr>
                </a:solidFill>
              </a:rPr>
              <a:t>Resources</a:t>
            </a:r>
            <a:endParaRPr lang="en-US" sz="2800" dirty="0"/>
          </a:p>
        </p:txBody>
      </p:sp>
      <p:sp>
        <p:nvSpPr>
          <p:cNvPr id="3" name="Text Placeholder 2"/>
          <p:cNvSpPr>
            <a:spLocks noGrp="1"/>
          </p:cNvSpPr>
          <p:nvPr>
            <p:ph type="body" idx="1"/>
          </p:nvPr>
        </p:nvSpPr>
        <p:spPr>
          <a:xfrm>
            <a:off x="0" y="1123950"/>
            <a:ext cx="8229600" cy="3276600"/>
          </a:xfrm>
        </p:spPr>
        <p:txBody>
          <a:bodyPr>
            <a:normAutofit fontScale="47500" lnSpcReduction="20000"/>
          </a:bodyPr>
          <a:lstStyle/>
          <a:p>
            <a:pPr marL="627063" indent="-166688">
              <a:buClr>
                <a:schemeClr val="accent4">
                  <a:lumMod val="50000"/>
                </a:schemeClr>
              </a:buClr>
              <a:buFont typeface="Wingdings" panose="05000000000000000000" pitchFamily="2" charset="2"/>
              <a:buChar char="§"/>
            </a:pPr>
            <a:r>
              <a:rPr lang="en-US" dirty="0"/>
              <a:t>Clinical Research Operations and Management Support Presentation, “Investigator Responsibilities and Good Clinical Practice (GCP).” 2013</a:t>
            </a:r>
          </a:p>
          <a:p>
            <a:pPr marL="627063" indent="-166688">
              <a:spcBef>
                <a:spcPts val="600"/>
              </a:spcBef>
              <a:buClr>
                <a:schemeClr val="accent4">
                  <a:lumMod val="50000"/>
                </a:schemeClr>
              </a:buClr>
              <a:buFont typeface="Wingdings" panose="05000000000000000000" pitchFamily="2" charset="2"/>
              <a:buChar char="§"/>
            </a:pPr>
            <a:r>
              <a:rPr lang="en-US" dirty="0"/>
              <a:t>Good Clinical Practice 101: An Introduction Presented by: Lester “Jao” Lacorte, MD </a:t>
            </a:r>
          </a:p>
          <a:p>
            <a:pPr marL="627063" indent="-166688">
              <a:spcBef>
                <a:spcPts val="600"/>
              </a:spcBef>
              <a:buClr>
                <a:schemeClr val="accent4">
                  <a:lumMod val="50000"/>
                </a:schemeClr>
              </a:buClr>
              <a:buFont typeface="Wingdings" panose="05000000000000000000" pitchFamily="2" charset="2"/>
              <a:buChar char="§"/>
            </a:pPr>
            <a:r>
              <a:rPr lang="en-US" dirty="0"/>
              <a:t>Electronic Code of Federal Regulations</a:t>
            </a:r>
          </a:p>
          <a:p>
            <a:pPr marL="627063" indent="-166688">
              <a:spcBef>
                <a:spcPts val="600"/>
              </a:spcBef>
              <a:buClr>
                <a:schemeClr val="accent4">
                  <a:lumMod val="50000"/>
                </a:schemeClr>
              </a:buClr>
              <a:buFont typeface="Wingdings" panose="05000000000000000000" pitchFamily="2" charset="2"/>
              <a:buChar char="§"/>
            </a:pPr>
            <a:r>
              <a:rPr lang="en-US" dirty="0"/>
              <a:t>Office for Human Research Protections (OHRP)</a:t>
            </a:r>
          </a:p>
          <a:p>
            <a:pPr marL="627063" indent="-166688">
              <a:spcBef>
                <a:spcPts val="600"/>
              </a:spcBef>
              <a:buClr>
                <a:schemeClr val="accent4">
                  <a:lumMod val="50000"/>
                </a:schemeClr>
              </a:buClr>
              <a:buFont typeface="Wingdings" panose="05000000000000000000" pitchFamily="2" charset="2"/>
              <a:buChar char="§"/>
            </a:pPr>
            <a:r>
              <a:rPr lang="en-US" dirty="0"/>
              <a:t>Guidance for Industry.  E6 Good Clinical Practice:  Consolidated Guidance.  April 1996 ICH.  </a:t>
            </a:r>
            <a:r>
              <a:rPr lang="en-US" dirty="0" smtClean="0"/>
              <a:t>(</a:t>
            </a:r>
            <a:r>
              <a:rPr lang="en-US" dirty="0" smtClean="0">
                <a:solidFill>
                  <a:srgbClr val="0070C0"/>
                </a:solidFill>
                <a:hlinkClick r:id="rId2"/>
              </a:rPr>
              <a:t>www.fda.gov/downloads/drugs/</a:t>
            </a:r>
            <a:r>
              <a:rPr lang="en-US" dirty="0" smtClean="0">
                <a:solidFill>
                  <a:schemeClr val="tx1"/>
                </a:solidFill>
              </a:rPr>
              <a:t> </a:t>
            </a:r>
            <a:r>
              <a:rPr lang="en-US" dirty="0" smtClean="0"/>
              <a:t>guidancecomplianceregulatoryinformation/ guidances</a:t>
            </a:r>
            <a:r>
              <a:rPr lang="en-US" dirty="0"/>
              <a:t>/ ucm073122.pdf)</a:t>
            </a:r>
          </a:p>
          <a:p>
            <a:pPr marL="627063" indent="-166688">
              <a:spcBef>
                <a:spcPts val="600"/>
              </a:spcBef>
              <a:buClr>
                <a:schemeClr val="accent4">
                  <a:lumMod val="50000"/>
                </a:schemeClr>
              </a:buClr>
              <a:buFont typeface="Wingdings" panose="05000000000000000000" pitchFamily="2" charset="2"/>
              <a:buChar char="§"/>
            </a:pPr>
            <a:r>
              <a:rPr lang="en-US" dirty="0"/>
              <a:t>Title 45 CFR Part 46 (</a:t>
            </a:r>
            <a:r>
              <a:rPr lang="en-US" dirty="0">
                <a:solidFill>
                  <a:srgbClr val="0070C0"/>
                </a:solidFill>
                <a:hlinkClick r:id="rId3"/>
              </a:rPr>
              <a:t>http://www.hhs.gov/ohrp/regulations-and-policy/</a:t>
            </a:r>
            <a:r>
              <a:rPr lang="en-US" dirty="0">
                <a:solidFill>
                  <a:srgbClr val="0070C0"/>
                </a:solidFill>
              </a:rPr>
              <a:t> </a:t>
            </a:r>
            <a:r>
              <a:rPr lang="en-US" dirty="0" smtClean="0"/>
              <a:t>regulations/</a:t>
            </a:r>
            <a:br>
              <a:rPr lang="en-US" dirty="0" smtClean="0"/>
            </a:br>
            <a:r>
              <a:rPr lang="en-US" dirty="0" smtClean="0"/>
              <a:t>45-cfr-46/index.html</a:t>
            </a:r>
            <a:endParaRPr lang="en-US" dirty="0"/>
          </a:p>
          <a:p>
            <a:pPr marL="627063" indent="-166688">
              <a:spcBef>
                <a:spcPts val="600"/>
              </a:spcBef>
              <a:buClr>
                <a:schemeClr val="accent4">
                  <a:lumMod val="50000"/>
                </a:schemeClr>
              </a:buClr>
              <a:buFont typeface="Wingdings" panose="05000000000000000000" pitchFamily="2" charset="2"/>
              <a:buChar char="§"/>
            </a:pPr>
            <a:r>
              <a:rPr lang="en-US" dirty="0"/>
              <a:t>Title 21 CFR Part 50 (</a:t>
            </a:r>
            <a:r>
              <a:rPr lang="en-US" dirty="0">
                <a:hlinkClick r:id="rId4" invalidUrl="http://www.accessdata.fda.gov/scripts/cdrh/cfdocs /cfcfr/"/>
              </a:rPr>
              <a:t>http://www.accessdata.fda.gov/scripts/cdrh/cfdocs /cfcfr</a:t>
            </a:r>
            <a:r>
              <a:rPr lang="en-US" dirty="0" smtClean="0">
                <a:hlinkClick r:id="rId5" invalidUrl="http://www.accessdata.fda.gov/scripts/cdrh/cfdocs /cfcfr/"/>
              </a:rPr>
              <a:t>/</a:t>
            </a:r>
            <a:r>
              <a:rPr lang="en-US" dirty="0" smtClean="0"/>
              <a:t> cfrsearch.cfm?cfrpart=50&amp;showfr=1</a:t>
            </a:r>
            <a:r>
              <a:rPr lang="en-US" dirty="0"/>
              <a:t>)</a:t>
            </a:r>
          </a:p>
          <a:p>
            <a:pPr marL="627063" indent="-166688">
              <a:spcBef>
                <a:spcPts val="600"/>
              </a:spcBef>
              <a:buClr>
                <a:schemeClr val="accent4">
                  <a:lumMod val="50000"/>
                </a:schemeClr>
              </a:buClr>
              <a:buFont typeface="Wingdings" panose="05000000000000000000" pitchFamily="2" charset="2"/>
              <a:buChar char="§"/>
            </a:pPr>
            <a:r>
              <a:rPr lang="en-US" dirty="0"/>
              <a:t>Title 21 CFR Part 312 </a:t>
            </a:r>
            <a:r>
              <a:rPr lang="en-US" dirty="0" smtClean="0"/>
              <a:t>(</a:t>
            </a:r>
            <a:r>
              <a:rPr lang="en-US" dirty="0" smtClean="0">
                <a:hlinkClick r:id="rId6"/>
              </a:rPr>
              <a:t>=/ecfrbrowse/</a:t>
            </a:r>
            <a:r>
              <a:rPr lang="en-US" dirty="0" smtClean="0"/>
              <a:t>Title21</a:t>
            </a:r>
            <a:r>
              <a:rPr lang="en-US" dirty="0"/>
              <a:t>/ 21cfr312_main_02.tpl</a:t>
            </a:r>
            <a:r>
              <a:rPr lang="en-US" dirty="0" smtClean="0"/>
              <a:t>)</a:t>
            </a:r>
            <a:r>
              <a:rPr lang="en-US" dirty="0">
                <a:hlinkClick r:id="rId6"/>
              </a:rPr>
              <a:t> http://www.ecfr.gov/cgi-bin/text-idx?tpl</a:t>
            </a:r>
            <a:endParaRPr lang="en-US" dirty="0"/>
          </a:p>
          <a:p>
            <a:pPr marL="627063" indent="-339725"/>
            <a:endParaRPr lang="en-US" dirty="0"/>
          </a:p>
        </p:txBody>
      </p:sp>
    </p:spTree>
    <p:extLst>
      <p:ext uri="{BB962C8B-B14F-4D97-AF65-F5344CB8AC3E}">
        <p14:creationId xmlns:p14="http://schemas.microsoft.com/office/powerpoint/2010/main" val="3504618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351"/>
            <a:ext cx="7299960" cy="987028"/>
          </a:xfrm>
        </p:spPr>
        <p:txBody>
          <a:bodyPr>
            <a:noAutofit/>
          </a:bodyPr>
          <a:lstStyle/>
          <a:p>
            <a:pPr marL="53975" indent="-53975"/>
            <a:r>
              <a:rPr lang="en-US" sz="2800" dirty="0"/>
              <a:t>The Common Rule: 45 CFR 46 Subpart A</a:t>
            </a:r>
          </a:p>
        </p:txBody>
      </p:sp>
      <p:sp>
        <p:nvSpPr>
          <p:cNvPr id="3" name="Text Placeholder 2"/>
          <p:cNvSpPr>
            <a:spLocks noGrp="1"/>
          </p:cNvSpPr>
          <p:nvPr>
            <p:ph type="body" idx="1"/>
          </p:nvPr>
        </p:nvSpPr>
        <p:spPr>
          <a:xfrm>
            <a:off x="838200" y="1428750"/>
            <a:ext cx="8229600" cy="3051572"/>
          </a:xfrm>
        </p:spPr>
        <p:txBody>
          <a:bodyPr>
            <a:normAutofit/>
          </a:bodyPr>
          <a:lstStyle/>
          <a:p>
            <a:pPr>
              <a:spcAft>
                <a:spcPts val="1200"/>
              </a:spcAft>
              <a:buFont typeface="Wingdings" panose="05000000000000000000" pitchFamily="2" charset="2"/>
              <a:buChar char="§"/>
            </a:pPr>
            <a:r>
              <a:rPr lang="en-US" sz="1600" dirty="0"/>
              <a:t>Specific to research involving human subjects conducted or funded by the </a:t>
            </a:r>
            <a:r>
              <a:rPr lang="en-US" sz="1600" dirty="0" smtClean="0"/>
              <a:t>DHHS</a:t>
            </a:r>
          </a:p>
          <a:p>
            <a:pPr>
              <a:spcAft>
                <a:spcPts val="1200"/>
              </a:spcAft>
              <a:buFont typeface="Wingdings" panose="05000000000000000000" pitchFamily="2" charset="2"/>
              <a:buChar char="§"/>
            </a:pPr>
            <a:r>
              <a:rPr lang="en-US" sz="1600" dirty="0" smtClean="0"/>
              <a:t>Federal </a:t>
            </a:r>
            <a:r>
              <a:rPr lang="en-US" sz="1600" dirty="0"/>
              <a:t>Policy for the Protection of Human </a:t>
            </a:r>
            <a:r>
              <a:rPr lang="en-US" sz="1600" dirty="0" smtClean="0"/>
              <a:t>Subjects</a:t>
            </a:r>
          </a:p>
          <a:p>
            <a:pPr>
              <a:spcAft>
                <a:spcPts val="1200"/>
              </a:spcAft>
              <a:buFont typeface="Wingdings" panose="05000000000000000000" pitchFamily="2" charset="2"/>
              <a:buChar char="§"/>
            </a:pPr>
            <a:r>
              <a:rPr lang="en-US" sz="1600" dirty="0" smtClean="0"/>
              <a:t>Designed </a:t>
            </a:r>
            <a:r>
              <a:rPr lang="en-US" sz="1600" dirty="0"/>
              <a:t>to make uniform human subject protection across all federal agencies and departments</a:t>
            </a:r>
          </a:p>
          <a:p>
            <a:pPr marL="0" indent="0">
              <a:buNone/>
            </a:pPr>
            <a:endParaRPr lang="en-US" dirty="0"/>
          </a:p>
        </p:txBody>
      </p:sp>
    </p:spTree>
    <p:extLst>
      <p:ext uri="{BB962C8B-B14F-4D97-AF65-F5344CB8AC3E}">
        <p14:creationId xmlns:p14="http://schemas.microsoft.com/office/powerpoint/2010/main" val="1716789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085"/>
            <a:ext cx="7680960" cy="1003665"/>
          </a:xfrm>
        </p:spPr>
        <p:txBody>
          <a:bodyPr>
            <a:noAutofit/>
          </a:bodyPr>
          <a:lstStyle/>
          <a:p>
            <a:pPr marL="0"/>
            <a:r>
              <a:rPr lang="en-US" sz="2800" dirty="0"/>
              <a:t>Investigator Responsibilities:  </a:t>
            </a:r>
            <a:br>
              <a:rPr lang="en-US" sz="2800" dirty="0"/>
            </a:br>
            <a:r>
              <a:rPr lang="en-US" sz="2800" dirty="0"/>
              <a:t>Investigator Qualifications &amp; Agreements</a:t>
            </a:r>
          </a:p>
        </p:txBody>
      </p:sp>
      <p:sp>
        <p:nvSpPr>
          <p:cNvPr id="3" name="Text Placeholder 2"/>
          <p:cNvSpPr>
            <a:spLocks noGrp="1"/>
          </p:cNvSpPr>
          <p:nvPr>
            <p:ph type="body" idx="1"/>
          </p:nvPr>
        </p:nvSpPr>
        <p:spPr>
          <a:xfrm>
            <a:off x="457200" y="1276350"/>
            <a:ext cx="8229600" cy="3051572"/>
          </a:xfrm>
        </p:spPr>
        <p:txBody>
          <a:bodyPr>
            <a:normAutofit/>
          </a:bodyPr>
          <a:lstStyle/>
          <a:p>
            <a:pPr marL="0" indent="0">
              <a:buNone/>
            </a:pPr>
            <a:r>
              <a:rPr lang="en-US" sz="1600" b="1" dirty="0"/>
              <a:t>Investigators must </a:t>
            </a:r>
            <a:r>
              <a:rPr lang="en-US" sz="1600" b="1" dirty="0" smtClean="0"/>
              <a:t>be:</a:t>
            </a:r>
          </a:p>
          <a:p>
            <a:pPr marL="0" indent="0">
              <a:buNone/>
            </a:pPr>
            <a:endParaRPr lang="en-US" sz="1600" dirty="0"/>
          </a:p>
          <a:p>
            <a:pPr>
              <a:spcAft>
                <a:spcPts val="1200"/>
              </a:spcAft>
              <a:buFont typeface="Wingdings" panose="05000000000000000000" pitchFamily="2" charset="2"/>
              <a:buChar char="§"/>
            </a:pPr>
            <a:r>
              <a:rPr lang="en-US" sz="1500" dirty="0"/>
              <a:t>Properly qualified to assume responsibility for the conduct of the </a:t>
            </a:r>
            <a:r>
              <a:rPr lang="en-US" sz="1500" dirty="0" smtClean="0"/>
              <a:t>study</a:t>
            </a:r>
          </a:p>
          <a:p>
            <a:pPr>
              <a:spcAft>
                <a:spcPts val="1200"/>
              </a:spcAft>
              <a:buFont typeface="Wingdings" panose="05000000000000000000" pitchFamily="2" charset="2"/>
              <a:buChar char="§"/>
            </a:pPr>
            <a:r>
              <a:rPr lang="en-US" sz="1500" dirty="0" smtClean="0"/>
              <a:t>Thoroughly </a:t>
            </a:r>
            <a:r>
              <a:rPr lang="en-US" sz="1500" dirty="0"/>
              <a:t>familiar with the investigational product (IP) and its appropriate </a:t>
            </a:r>
            <a:r>
              <a:rPr lang="en-US" sz="1500" dirty="0" smtClean="0"/>
              <a:t>use</a:t>
            </a:r>
          </a:p>
          <a:p>
            <a:pPr>
              <a:spcAft>
                <a:spcPts val="1200"/>
              </a:spcAft>
              <a:buFont typeface="Wingdings" panose="05000000000000000000" pitchFamily="2" charset="2"/>
              <a:buChar char="§"/>
            </a:pPr>
            <a:r>
              <a:rPr lang="en-US" sz="1500" dirty="0" smtClean="0"/>
              <a:t>Willing to comply with GCP and applicable regulations and be prepared for monitoring and audits</a:t>
            </a:r>
          </a:p>
          <a:p>
            <a:pPr>
              <a:spcAft>
                <a:spcPts val="1200"/>
              </a:spcAft>
              <a:buFont typeface="Wingdings" panose="05000000000000000000" pitchFamily="2" charset="2"/>
              <a:buChar char="§"/>
            </a:pPr>
            <a:r>
              <a:rPr lang="en-US" sz="1500" dirty="0" smtClean="0"/>
              <a:t>Responsible </a:t>
            </a:r>
            <a:r>
              <a:rPr lang="en-US" sz="1500" dirty="0"/>
              <a:t>for maintaining a Delegation of Responsibilities Log</a:t>
            </a:r>
          </a:p>
          <a:p>
            <a:endParaRPr lang="en-US" dirty="0"/>
          </a:p>
        </p:txBody>
      </p:sp>
    </p:spTree>
    <p:extLst>
      <p:ext uri="{BB962C8B-B14F-4D97-AF65-F5344CB8AC3E}">
        <p14:creationId xmlns:p14="http://schemas.microsoft.com/office/powerpoint/2010/main" val="621111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5750"/>
            <a:ext cx="7616760" cy="857251"/>
          </a:xfrm>
        </p:spPr>
        <p:txBody>
          <a:bodyPr>
            <a:no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Adequacy of Resources</a:t>
            </a:r>
            <a:endParaRPr lang="en-US" sz="2800" dirty="0"/>
          </a:p>
        </p:txBody>
      </p:sp>
      <p:sp>
        <p:nvSpPr>
          <p:cNvPr id="3" name="Text Placeholder 2"/>
          <p:cNvSpPr>
            <a:spLocks noGrp="1"/>
          </p:cNvSpPr>
          <p:nvPr>
            <p:ph type="body" idx="1"/>
          </p:nvPr>
        </p:nvSpPr>
        <p:spPr>
          <a:xfrm>
            <a:off x="457200" y="1276350"/>
            <a:ext cx="8229600" cy="3051572"/>
          </a:xfrm>
        </p:spPr>
        <p:txBody>
          <a:bodyPr>
            <a:normAutofit/>
          </a:bodyPr>
          <a:lstStyle/>
          <a:p>
            <a:pPr marL="0" indent="0">
              <a:spcAft>
                <a:spcPts val="1200"/>
              </a:spcAft>
              <a:buNone/>
            </a:pPr>
            <a:r>
              <a:rPr lang="en-US" sz="1700" b="1" dirty="0"/>
              <a:t>Investigators must have:</a:t>
            </a:r>
          </a:p>
          <a:p>
            <a:pPr>
              <a:spcAft>
                <a:spcPts val="1200"/>
              </a:spcAft>
              <a:buFont typeface="Wingdings" panose="05000000000000000000" pitchFamily="2" charset="2"/>
              <a:buChar char="§"/>
            </a:pPr>
            <a:r>
              <a:rPr lang="en-US" sz="1500" dirty="0"/>
              <a:t>Sufficient time to complete the study</a:t>
            </a:r>
          </a:p>
          <a:p>
            <a:pPr>
              <a:spcAft>
                <a:spcPts val="1200"/>
              </a:spcAft>
              <a:buFont typeface="Wingdings" panose="05000000000000000000" pitchFamily="2" charset="2"/>
              <a:buChar char="§"/>
            </a:pPr>
            <a:r>
              <a:rPr lang="en-US" sz="1500" dirty="0"/>
              <a:t>Adequate number of qualified staff and adequate facilities to complete the study</a:t>
            </a:r>
          </a:p>
          <a:p>
            <a:pPr>
              <a:spcAft>
                <a:spcPts val="1200"/>
              </a:spcAft>
              <a:buFont typeface="Wingdings" panose="05000000000000000000" pitchFamily="2" charset="2"/>
              <a:buChar char="§"/>
            </a:pPr>
            <a:r>
              <a:rPr lang="en-US" sz="1500" dirty="0"/>
              <a:t>Staff who are well informed about the protocol, the Investigational Product (IP), and their study responsibilities</a:t>
            </a:r>
          </a:p>
          <a:p>
            <a:pPr>
              <a:spcAft>
                <a:spcPts val="1200"/>
              </a:spcAft>
              <a:buFont typeface="Wingdings" panose="05000000000000000000" pitchFamily="2" charset="2"/>
              <a:buChar char="§"/>
            </a:pPr>
            <a:r>
              <a:rPr lang="en-US" sz="1500" dirty="0"/>
              <a:t>Ability to recruit </a:t>
            </a:r>
            <a:r>
              <a:rPr lang="en-US" sz="1500" dirty="0" smtClean="0"/>
              <a:t>sufficient number of subjects within enrollment timeline</a:t>
            </a:r>
            <a:endParaRPr lang="en-US" sz="1500" dirty="0"/>
          </a:p>
        </p:txBody>
      </p:sp>
    </p:spTree>
    <p:extLst>
      <p:ext uri="{BB962C8B-B14F-4D97-AF65-F5344CB8AC3E}">
        <p14:creationId xmlns:p14="http://schemas.microsoft.com/office/powerpoint/2010/main" val="2108941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680960" cy="1120378"/>
          </a:xfrm>
        </p:spPr>
        <p:txBody>
          <a:bodyPr>
            <a:norm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Medical Care of Trial Participants</a:t>
            </a:r>
            <a:endParaRPr lang="en-US" sz="2800" dirty="0"/>
          </a:p>
        </p:txBody>
      </p:sp>
      <p:sp>
        <p:nvSpPr>
          <p:cNvPr id="3" name="Text Placeholder 2"/>
          <p:cNvSpPr>
            <a:spLocks noGrp="1"/>
          </p:cNvSpPr>
          <p:nvPr>
            <p:ph type="body" idx="1"/>
          </p:nvPr>
        </p:nvSpPr>
        <p:spPr>
          <a:xfrm>
            <a:off x="457200" y="1276350"/>
            <a:ext cx="8229600" cy="3051572"/>
          </a:xfrm>
        </p:spPr>
        <p:txBody>
          <a:bodyPr>
            <a:normAutofit/>
          </a:bodyPr>
          <a:lstStyle/>
          <a:p>
            <a:pPr marL="0" indent="0">
              <a:spcBef>
                <a:spcPts val="600"/>
              </a:spcBef>
              <a:spcAft>
                <a:spcPts val="1200"/>
              </a:spcAft>
              <a:buNone/>
            </a:pPr>
            <a:r>
              <a:rPr lang="en-US" sz="1800" b="1" dirty="0" smtClean="0"/>
              <a:t>Investigators </a:t>
            </a:r>
            <a:r>
              <a:rPr lang="en-US" sz="1800" b="1" dirty="0"/>
              <a:t>must:</a:t>
            </a:r>
          </a:p>
          <a:p>
            <a:pPr>
              <a:spcAft>
                <a:spcPts val="1200"/>
              </a:spcAft>
              <a:buFont typeface="Wingdings" panose="05000000000000000000" pitchFamily="2" charset="2"/>
              <a:buChar char="§"/>
            </a:pPr>
            <a:r>
              <a:rPr lang="en-US" sz="1500" dirty="0" smtClean="0"/>
              <a:t>Ensure adequate time is allotted to address all study-related responsibilities as required </a:t>
            </a:r>
          </a:p>
          <a:p>
            <a:pPr>
              <a:spcAft>
                <a:spcPts val="1200"/>
              </a:spcAft>
              <a:buFont typeface="Wingdings" panose="05000000000000000000" pitchFamily="2" charset="2"/>
              <a:buChar char="§"/>
            </a:pPr>
            <a:r>
              <a:rPr lang="en-US" sz="1500" dirty="0" smtClean="0"/>
              <a:t>Ensure </a:t>
            </a:r>
            <a:r>
              <a:rPr lang="en-US" sz="1500" dirty="0"/>
              <a:t>that all trial-related medical decisions are made by </a:t>
            </a:r>
            <a:r>
              <a:rPr lang="en-US" sz="1500" dirty="0" smtClean="0"/>
              <a:t>a designated qualified investigator</a:t>
            </a:r>
            <a:endParaRPr lang="en-US" sz="1500" dirty="0"/>
          </a:p>
          <a:p>
            <a:pPr>
              <a:spcAft>
                <a:spcPts val="1200"/>
              </a:spcAft>
              <a:buFont typeface="Wingdings" panose="05000000000000000000" pitchFamily="2" charset="2"/>
              <a:buChar char="§"/>
            </a:pPr>
            <a:r>
              <a:rPr lang="en-US" sz="1500" dirty="0"/>
              <a:t>Provide adequate medical care for participants who experience adverse events</a:t>
            </a:r>
          </a:p>
          <a:p>
            <a:pPr>
              <a:spcAft>
                <a:spcPts val="1200"/>
              </a:spcAft>
              <a:buFont typeface="Wingdings" panose="05000000000000000000" pitchFamily="2" charset="2"/>
              <a:buChar char="§"/>
            </a:pPr>
            <a:r>
              <a:rPr lang="en-US" sz="1500" dirty="0"/>
              <a:t>Notify the participant’s primary care physician of his/her participation in a research study (as appropriate if authorized by subject/LAR)</a:t>
            </a:r>
          </a:p>
          <a:p>
            <a:endParaRPr lang="en-US" dirty="0"/>
          </a:p>
        </p:txBody>
      </p:sp>
    </p:spTree>
    <p:extLst>
      <p:ext uri="{BB962C8B-B14F-4D97-AF65-F5344CB8AC3E}">
        <p14:creationId xmlns:p14="http://schemas.microsoft.com/office/powerpoint/2010/main" val="2593106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680960" cy="1107954"/>
          </a:xfrm>
        </p:spPr>
        <p:txBody>
          <a:bodyPr>
            <a:norm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Communication with IRB</a:t>
            </a:r>
            <a:endParaRPr lang="en-US" sz="2800" dirty="0"/>
          </a:p>
        </p:txBody>
      </p:sp>
      <p:sp>
        <p:nvSpPr>
          <p:cNvPr id="3" name="Text Placeholder 2"/>
          <p:cNvSpPr>
            <a:spLocks noGrp="1"/>
          </p:cNvSpPr>
          <p:nvPr>
            <p:ph type="body" idx="1"/>
          </p:nvPr>
        </p:nvSpPr>
        <p:spPr>
          <a:xfrm>
            <a:off x="457200" y="1352550"/>
            <a:ext cx="8229600" cy="3051572"/>
          </a:xfrm>
        </p:spPr>
        <p:txBody>
          <a:bodyPr>
            <a:normAutofit fontScale="25000" lnSpcReduction="20000"/>
          </a:bodyPr>
          <a:lstStyle/>
          <a:p>
            <a:pPr marL="0" indent="0">
              <a:spcAft>
                <a:spcPts val="1200"/>
              </a:spcAft>
              <a:buNone/>
            </a:pPr>
            <a:r>
              <a:rPr lang="en-US" sz="6800" b="1" dirty="0"/>
              <a:t>Investigators are responsible to:</a:t>
            </a:r>
          </a:p>
          <a:p>
            <a:pPr>
              <a:spcAft>
                <a:spcPts val="1200"/>
              </a:spcAft>
              <a:buFont typeface="Wingdings" panose="05000000000000000000" pitchFamily="2" charset="2"/>
              <a:buChar char="§"/>
            </a:pPr>
            <a:r>
              <a:rPr lang="en-US" sz="6000" dirty="0"/>
              <a:t>Submit IRB application and provide the IRB with the current Investigator’s Brochure, protocol and protocol amendments, </a:t>
            </a:r>
            <a:r>
              <a:rPr lang="en-US" sz="6000" dirty="0" smtClean="0"/>
              <a:t>case report forms </a:t>
            </a:r>
            <a:r>
              <a:rPr lang="en-US" sz="6000" dirty="0"/>
              <a:t>(if applicable), informed consent form(s), written information to be provided to subjects, advertisements for subject recruitment (if applicable), etc. for review</a:t>
            </a:r>
          </a:p>
          <a:p>
            <a:pPr>
              <a:spcAft>
                <a:spcPts val="1200"/>
              </a:spcAft>
              <a:buFont typeface="Wingdings" panose="05000000000000000000" pitchFamily="2" charset="2"/>
              <a:buChar char="§"/>
            </a:pPr>
            <a:r>
              <a:rPr lang="en-US" sz="6000" dirty="0"/>
              <a:t>Obtain written approval from the IRB before the study begins and prior to implementation of any subsequent changes to the protocol</a:t>
            </a:r>
          </a:p>
          <a:p>
            <a:pPr>
              <a:spcAft>
                <a:spcPts val="1200"/>
              </a:spcAft>
              <a:buFont typeface="Wingdings" panose="05000000000000000000" pitchFamily="2" charset="2"/>
              <a:buChar char="§"/>
            </a:pPr>
            <a:r>
              <a:rPr lang="en-US" sz="6000" dirty="0"/>
              <a:t>Provide the IRB with all documents subject to its review throughout the trial (i.e., SAEs, protocol amendments, updated informed consent forms, subject material, updated Investigator’s Brochure and other important safety information, etc.)</a:t>
            </a:r>
          </a:p>
          <a:p>
            <a:pPr marL="0" indent="0">
              <a:spcAft>
                <a:spcPts val="1200"/>
              </a:spcAft>
              <a:buNone/>
            </a:pPr>
            <a:endParaRPr lang="en-US" dirty="0"/>
          </a:p>
        </p:txBody>
      </p:sp>
    </p:spTree>
    <p:extLst>
      <p:ext uri="{BB962C8B-B14F-4D97-AF65-F5344CB8AC3E}">
        <p14:creationId xmlns:p14="http://schemas.microsoft.com/office/powerpoint/2010/main" val="943865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7757160" cy="1120378"/>
          </a:xfrm>
        </p:spPr>
        <p:txBody>
          <a:bodyPr>
            <a:normAutofit/>
          </a:bodyPr>
          <a:lstStyle/>
          <a:p>
            <a:r>
              <a:rPr lang="en-US" sz="2800" dirty="0">
                <a:solidFill>
                  <a:srgbClr val="9C8265">
                    <a:lumMod val="20000"/>
                    <a:lumOff val="80000"/>
                  </a:srgbClr>
                </a:solidFill>
              </a:rPr>
              <a:t>Investigator Responsibilities:  </a:t>
            </a:r>
            <a:br>
              <a:rPr lang="en-US" sz="2800" dirty="0">
                <a:solidFill>
                  <a:srgbClr val="9C8265">
                    <a:lumMod val="20000"/>
                    <a:lumOff val="80000"/>
                  </a:srgbClr>
                </a:solidFill>
              </a:rPr>
            </a:br>
            <a:r>
              <a:rPr lang="en-US" sz="2800" dirty="0">
                <a:solidFill>
                  <a:srgbClr val="9C8265">
                    <a:lumMod val="20000"/>
                    <a:lumOff val="80000"/>
                  </a:srgbClr>
                </a:solidFill>
              </a:rPr>
              <a:t>Compliance with the Protocol</a:t>
            </a:r>
            <a:endParaRPr lang="en-US" sz="2800" dirty="0"/>
          </a:p>
        </p:txBody>
      </p:sp>
      <p:sp>
        <p:nvSpPr>
          <p:cNvPr id="3" name="Text Placeholder 2"/>
          <p:cNvSpPr>
            <a:spLocks noGrp="1"/>
          </p:cNvSpPr>
          <p:nvPr>
            <p:ph type="body" idx="1"/>
          </p:nvPr>
        </p:nvSpPr>
        <p:spPr>
          <a:xfrm>
            <a:off x="457200" y="1276350"/>
            <a:ext cx="8229600" cy="3051572"/>
          </a:xfrm>
        </p:spPr>
        <p:txBody>
          <a:bodyPr>
            <a:normAutofit/>
          </a:bodyPr>
          <a:lstStyle/>
          <a:p>
            <a:pPr marL="0" indent="0">
              <a:spcAft>
                <a:spcPts val="1200"/>
              </a:spcAft>
              <a:buNone/>
            </a:pPr>
            <a:r>
              <a:rPr lang="en-US" sz="1700" b="1" dirty="0"/>
              <a:t>Investigators are responsible to</a:t>
            </a:r>
            <a:r>
              <a:rPr lang="en-US" sz="1700" dirty="0"/>
              <a:t>:</a:t>
            </a:r>
          </a:p>
          <a:p>
            <a:pPr>
              <a:spcAft>
                <a:spcPts val="1200"/>
              </a:spcAft>
              <a:buFont typeface="Wingdings" panose="05000000000000000000" pitchFamily="2" charset="2"/>
              <a:buChar char="§"/>
            </a:pPr>
            <a:r>
              <a:rPr lang="en-US" sz="1500" dirty="0"/>
              <a:t>Conduct the trial in compliance with the protocol</a:t>
            </a:r>
          </a:p>
          <a:p>
            <a:pPr>
              <a:spcAft>
                <a:spcPts val="1200"/>
              </a:spcAft>
              <a:buFont typeface="Wingdings" panose="05000000000000000000" pitchFamily="2" charset="2"/>
              <a:buChar char="§"/>
            </a:pPr>
            <a:r>
              <a:rPr lang="en-US" sz="1500" dirty="0"/>
              <a:t>Deviate only with written agreement from the sponsor and prior review/approval from the IRB</a:t>
            </a:r>
          </a:p>
          <a:p>
            <a:pPr>
              <a:spcAft>
                <a:spcPts val="1200"/>
              </a:spcAft>
              <a:buFont typeface="Wingdings" panose="05000000000000000000" pitchFamily="2" charset="2"/>
              <a:buChar char="§"/>
            </a:pPr>
            <a:r>
              <a:rPr lang="en-US" sz="1500" dirty="0"/>
              <a:t>Document and explain all deviations</a:t>
            </a:r>
          </a:p>
          <a:p>
            <a:pPr marL="0" indent="0">
              <a:buNone/>
            </a:pPr>
            <a:endParaRPr lang="en-US" dirty="0"/>
          </a:p>
        </p:txBody>
      </p:sp>
    </p:spTree>
    <p:extLst>
      <p:ext uri="{BB962C8B-B14F-4D97-AF65-F5344CB8AC3E}">
        <p14:creationId xmlns:p14="http://schemas.microsoft.com/office/powerpoint/2010/main" val="22619554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9398EA60F6F74199A19A561F6475F7" ma:contentTypeVersion="" ma:contentTypeDescription="Create a new document." ma:contentTypeScope="" ma:versionID="c6f7f430a96c5b4384457a5ad4aaf69b">
  <xsd:schema xmlns:xsd="http://www.w3.org/2001/XMLSchema" xmlns:xs="http://www.w3.org/2001/XMLSchema" xmlns:p="http://schemas.microsoft.com/office/2006/metadata/properties" xmlns:ns2="f1e28ba2-3d66-4ea5-9b71-bd2216efade7" targetNamespace="http://schemas.microsoft.com/office/2006/metadata/properties" ma:root="true" ma:fieldsID="08bf4643cf39c1256cfa997304f04815" ns2:_="">
    <xsd:import namespace="f1e28ba2-3d66-4ea5-9b71-bd2216efade7"/>
    <xsd:element name="properties">
      <xsd:complexType>
        <xsd:sequence>
          <xsd:element name="documentManagement">
            <xsd:complexType>
              <xsd:all>
                <xsd:element ref="ns2:n72e9c216fd14de4bcd40f0e1efc7d21" minOccurs="0"/>
                <xsd:element ref="ns2:TaxCatchAll" minOccurs="0"/>
                <xsd:element ref="ns2:dfd168d3daca4332ac00019a4632dfd7" minOccurs="0"/>
                <xsd:element ref="ns2:l02e3a90ec2c4614a45a0aed40a218e6" minOccurs="0"/>
                <xsd:element ref="ns2:SharedWithUsers" minOccurs="0"/>
                <xsd:element ref="ns2:SharedWithDetails" minOccurs="0"/>
                <xsd:element ref="ns2:BrowsePrio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e28ba2-3d66-4ea5-9b71-bd2216efade7" elementFormDefault="qualified">
    <xsd:import namespace="http://schemas.microsoft.com/office/2006/documentManagement/types"/>
    <xsd:import namespace="http://schemas.microsoft.com/office/infopath/2007/PartnerControls"/>
    <xsd:element name="n72e9c216fd14de4bcd40f0e1efc7d21" ma:index="9" nillable="true" ma:taxonomy="true" ma:internalName="n72e9c216fd14de4bcd40f0e1efc7d21" ma:taxonomyFieldName="Browse" ma:displayName="Browse" ma:default="" ma:fieldId="{772e9c21-6fd1-4de4-bcd4-0f0e1efc7d21}" ma:sspId="d8fb9118-eec7-4176-a7cf-f9126b1d9566" ma:termSetId="752cd92b-86a2-4bc8-ac88-d9aebbc8024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31ca0606-9b72-4984-98a2-e5f32ece7efe}" ma:internalName="TaxCatchAll" ma:showField="CatchAllData" ma:web="f1e28ba2-3d66-4ea5-9b71-bd2216efade7">
      <xsd:complexType>
        <xsd:complexContent>
          <xsd:extension base="dms:MultiChoiceLookup">
            <xsd:sequence>
              <xsd:element name="Value" type="dms:Lookup" maxOccurs="unbounded" minOccurs="0" nillable="true"/>
            </xsd:sequence>
          </xsd:extension>
        </xsd:complexContent>
      </xsd:complexType>
    </xsd:element>
    <xsd:element name="dfd168d3daca4332ac00019a4632dfd7" ma:index="12" nillable="true" ma:taxonomy="true" ma:internalName="dfd168d3daca4332ac00019a4632dfd7" ma:taxonomyFieldName="Topic" ma:displayName="Topic" ma:default="" ma:fieldId="{dfd168d3-daca-4332-ac00-019a4632dfd7}" ma:taxonomyMulti="true" ma:sspId="d8fb9118-eec7-4176-a7cf-f9126b1d9566" ma:termSetId="a0a2abd8-5f94-49e0-bf64-4a397c3fe4b9" ma:anchorId="00000000-0000-0000-0000-000000000000" ma:open="true" ma:isKeyword="false">
      <xsd:complexType>
        <xsd:sequence>
          <xsd:element ref="pc:Terms" minOccurs="0" maxOccurs="1"/>
        </xsd:sequence>
      </xsd:complexType>
    </xsd:element>
    <xsd:element name="l02e3a90ec2c4614a45a0aed40a218e6" ma:index="14" nillable="true" ma:taxonomy="true" ma:internalName="l02e3a90ec2c4614a45a0aed40a218e6" ma:taxonomyFieldName="Controlling_x0020_Area" ma:displayName="Controlling Area" ma:default="" ma:fieldId="{502e3a90-ec2c-4614-a45a-0aed40a218e6}" ma:sspId="d8fb9118-eec7-4176-a7cf-f9126b1d9566" ma:termSetId="db5cf448-7723-4383-bf52-53de0746ee78" ma:anchorId="00000000-0000-0000-0000-000000000000" ma:open="true" ma:isKeyword="false">
      <xsd:complexType>
        <xsd:sequence>
          <xsd:element ref="pc:Terms" minOccurs="0" maxOccurs="1"/>
        </xsd:sequence>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description="" ma:internalName="SharedWithDetails" ma:readOnly="true">
      <xsd:simpleType>
        <xsd:restriction base="dms:Note">
          <xsd:maxLength value="255"/>
        </xsd:restriction>
      </xsd:simpleType>
    </xsd:element>
    <xsd:element name="BrowsePrior" ma:index="17" nillable="true" ma:displayName="BrowsePrior" ma:description="Prior value of the Browse column, used for workflow only" ma:internalName="BrowsePrio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BrowsePrior xmlns="f1e28ba2-3d66-4ea5-9b71-bd2216efade7" xsi:nil="true"/>
    <n72e9c216fd14de4bcd40f0e1efc7d21 xmlns="f1e28ba2-3d66-4ea5-9b71-bd2216efade7">
      <Terms xmlns="http://schemas.microsoft.com/office/infopath/2007/PartnerControls">
        <TermInfo xmlns="http://schemas.microsoft.com/office/infopath/2007/PartnerControls">
          <TermName xmlns="http://schemas.microsoft.com/office/infopath/2007/PartnerControls">Public</TermName>
          <TermId xmlns="http://schemas.microsoft.com/office/infopath/2007/PartnerControls">018f49c7-f916-4d1b-9d15-c50ef457143e</TermId>
        </TermInfo>
      </Terms>
    </n72e9c216fd14de4bcd40f0e1efc7d21>
    <TaxCatchAll xmlns="f1e28ba2-3d66-4ea5-9b71-bd2216efade7">
      <Value>32</Value>
      <Value>76</Value>
    </TaxCatchAll>
    <dfd168d3daca4332ac00019a4632dfd7 xmlns="f1e28ba2-3d66-4ea5-9b71-bd2216efade7">
      <Terms xmlns="http://schemas.microsoft.com/office/infopath/2007/PartnerControls"/>
    </dfd168d3daca4332ac00019a4632dfd7>
    <l02e3a90ec2c4614a45a0aed40a218e6 xmlns="f1e28ba2-3d66-4ea5-9b71-bd2216efade7">
      <Terms xmlns="http://schemas.microsoft.com/office/infopath/2007/PartnerControls">
        <TermInfo xmlns="http://schemas.microsoft.com/office/infopath/2007/PartnerControls">
          <TermName xmlns="http://schemas.microsoft.com/office/infopath/2007/PartnerControls">Communications</TermName>
          <TermId xmlns="http://schemas.microsoft.com/office/infopath/2007/PartnerControls">a3a397b4-eb6c-467a-997b-b54a62d5ca31</TermId>
        </TermInfo>
      </Terms>
    </l02e3a90ec2c4614a45a0aed40a218e6>
  </documentManagement>
</p:properties>
</file>

<file path=customXml/itemProps1.xml><?xml version="1.0" encoding="utf-8"?>
<ds:datastoreItem xmlns:ds="http://schemas.openxmlformats.org/officeDocument/2006/customXml" ds:itemID="{41BD7F86-184E-4F98-8D87-5CDE01D39F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e28ba2-3d66-4ea5-9b71-bd2216efad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201D8F-9EEA-41E0-BB7C-C6383AC8F27C}">
  <ds:schemaRefs>
    <ds:schemaRef ds:uri="http://schemas.microsoft.com/sharepoint/v3/contenttype/forms"/>
  </ds:schemaRefs>
</ds:datastoreItem>
</file>

<file path=customXml/itemProps3.xml><?xml version="1.0" encoding="utf-8"?>
<ds:datastoreItem xmlns:ds="http://schemas.openxmlformats.org/officeDocument/2006/customXml" ds:itemID="{8E7E3609-9EC9-4993-9791-1FEBA742AC1E}">
  <ds:schemaRefs>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http://purl.org/dc/dcmitype/"/>
    <ds:schemaRef ds:uri="http://schemas.openxmlformats.org/package/2006/metadata/core-properties"/>
    <ds:schemaRef ds:uri="http://purl.org/dc/elements/1.1/"/>
    <ds:schemaRef ds:uri="http://purl.org/dc/terms/"/>
    <ds:schemaRef ds:uri="f1e28ba2-3d66-4ea5-9b71-bd2216efade7"/>
  </ds:schemaRefs>
</ds:datastoreItem>
</file>

<file path=docProps/app.xml><?xml version="1.0" encoding="utf-8"?>
<Properties xmlns="http://schemas.openxmlformats.org/officeDocument/2006/extended-properties" xmlns:vt="http://schemas.openxmlformats.org/officeDocument/2006/docPropsVTypes">
  <Template/>
  <TotalTime>2052</TotalTime>
  <Words>2726</Words>
  <Application>Microsoft Macintosh PowerPoint</Application>
  <PresentationFormat>On-screen Show (16:9)</PresentationFormat>
  <Paragraphs>257</Paragraphs>
  <Slides>33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Calibri</vt:lpstr>
      <vt:lpstr>Rockwell</vt:lpstr>
      <vt:lpstr>Wingdings</vt:lpstr>
      <vt:lpstr>Wingdings 2</vt:lpstr>
      <vt:lpstr>Arial</vt:lpstr>
      <vt:lpstr>Foundry</vt:lpstr>
      <vt:lpstr>Investigator Responsibilities for Clinical Trials Research  </vt:lpstr>
      <vt:lpstr>Introduction</vt:lpstr>
      <vt:lpstr>What is GCP?</vt:lpstr>
      <vt:lpstr>The Common Rule: 45 CFR 46 Subpart A</vt:lpstr>
      <vt:lpstr>Investigator Responsibilities:   Investigator Qualifications &amp; Agreements</vt:lpstr>
      <vt:lpstr>Investigator Responsibilities:   Adequacy of Resources</vt:lpstr>
      <vt:lpstr>Investigator Responsibilities:   Medical Care of Trial Participants</vt:lpstr>
      <vt:lpstr>Investigator Responsibilities:   Communication with IRB</vt:lpstr>
      <vt:lpstr>Investigator Responsibilities:   Compliance with the Protocol</vt:lpstr>
      <vt:lpstr>Investigator Responsibilities:   Compliance with the Protocol</vt:lpstr>
      <vt:lpstr>Investigator Responsibilities:   Investigational Products (IP)</vt:lpstr>
      <vt:lpstr>Investigator Responsibilities:   Randomization and Unblinding Procedures</vt:lpstr>
      <vt:lpstr>Investigator Responsibilities:   Informed Consent Process</vt:lpstr>
      <vt:lpstr>Investigator Responsibilities:   Informed Consent </vt:lpstr>
      <vt:lpstr>Investigator Responsibilities:   Informed Consent </vt:lpstr>
      <vt:lpstr>Investigator Responsibilities:   Informed Consent </vt:lpstr>
      <vt:lpstr>Investigator Responsibilities:   Informed Consent </vt:lpstr>
      <vt:lpstr>Investigator Responsibilities:   Informed Consent</vt:lpstr>
      <vt:lpstr>Investigator Responsibilities:   Informed Consent </vt:lpstr>
      <vt:lpstr>Investigator Responsibilities:   Records and Reports </vt:lpstr>
      <vt:lpstr>Investigator Responsibilities:   Records and Reports </vt:lpstr>
      <vt:lpstr>Investigator Responsibilities:   Records and Reports </vt:lpstr>
      <vt:lpstr>Investigator Responsibilities:   Records and Reports </vt:lpstr>
      <vt:lpstr>Investigator Responsibilities:   Progress Reports to Sponsor/IRB/IEC</vt:lpstr>
      <vt:lpstr>Investigator Responsibilities:   Safety and Safety Reporting</vt:lpstr>
      <vt:lpstr>Investigator Responsibilities:  Premature Termination or Suspension of a Study</vt:lpstr>
      <vt:lpstr>Investigator Responsibilities:   Final Report(s)</vt:lpstr>
      <vt:lpstr>Investigator Responsibilities:   Examples of Common Non-Compliance</vt:lpstr>
      <vt:lpstr>Investigator Responsibilities:   Consequences of Non-Compliance</vt:lpstr>
      <vt:lpstr>Investigator Responsibilities:   Applying GCP to Your Study</vt:lpstr>
      <vt:lpstr>Resources</vt:lpstr>
      <vt:lpstr>Resources</vt:lpstr>
      <vt:lpstr>Resources</vt:lpstr>
    </vt:vector>
  </TitlesOfParts>
  <Company>WMU School of Medicine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Leslie F.Johnson</dc:creator>
  <cp:lastModifiedBy>Microsoft Office User</cp:lastModifiedBy>
  <cp:revision>93</cp:revision>
  <cp:lastPrinted>2017-08-24T19:29:47Z</cp:lastPrinted>
  <dcterms:created xsi:type="dcterms:W3CDTF">2013-02-13T13:40:14Z</dcterms:created>
  <dcterms:modified xsi:type="dcterms:W3CDTF">2017-09-19T13:34:16Z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0x010100559398EA60F6F74199A19A561F6475F7</vt:lpwstr>
  </property>
  <property fmtid="{D5CDD505-2E9C-101B-9397-08002B2CF9AE}" pid="3" name="Topic">
    <vt:lpwstr/>
  </property>
  <property fmtid="{D5CDD505-2E9C-101B-9397-08002B2CF9AE}" pid="4" name="Browse">
    <vt:lpwstr>32;#Public|018f49c7-f916-4d1b-9d15-c50ef457143e</vt:lpwstr>
  </property>
  <property fmtid="{D5CDD505-2E9C-101B-9397-08002B2CF9AE}" pid="5" name="Controlling Area">
    <vt:lpwstr>76;#Communications|a3a397b4-eb6c-467a-997b-b54a62d5ca31</vt:lpwstr>
  </property>
</Properties>
</file>