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3" r:id="rId3"/>
    <p:sldId id="258" r:id="rId4"/>
    <p:sldId id="259" r:id="rId5"/>
    <p:sldId id="262" r:id="rId6"/>
    <p:sldId id="260" r:id="rId7"/>
    <p:sldId id="261" r:id="rId8"/>
  </p:sldIdLst>
  <p:sldSz cx="40233600" cy="4023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79" userDrawn="1">
          <p15:clr>
            <a:srgbClr val="A4A3A4"/>
          </p15:clr>
        </p15:guide>
        <p15:guide id="2" pos="221" userDrawn="1">
          <p15:clr>
            <a:srgbClr val="A4A3A4"/>
          </p15:clr>
        </p15:guide>
        <p15:guide id="3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A275"/>
    <a:srgbClr val="3F291F"/>
    <a:srgbClr val="EBD397"/>
    <a:srgbClr val="067293"/>
    <a:srgbClr val="785774"/>
    <a:srgbClr val="E3AA3B"/>
    <a:srgbClr val="D19D36"/>
    <a:srgbClr val="BE9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22273-E256-D142-AE19-7B6CE4FBF4C9}" v="6" dt="2022-03-18T13:14:33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/>
    <p:restoredTop sz="96327"/>
  </p:normalViewPr>
  <p:slideViewPr>
    <p:cSldViewPr snapToGrid="0" snapToObjects="1" showGuides="1">
      <p:cViewPr varScale="1">
        <p:scale>
          <a:sx n="11" d="100"/>
          <a:sy n="11" d="100"/>
        </p:scale>
        <p:origin x="2080" y="164"/>
      </p:cViewPr>
      <p:guideLst>
        <p:guide orient="horz" pos="22379"/>
        <p:guide pos="221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7-0740-8368-6C1A84E25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7-0740-8368-6C1A84E25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7-0740-8368-6C1A84E25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7-0740-8368-6C1A84E25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7-0740-8368-6C1A84E25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7-0740-8368-6C1A84E25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6231395687384"/>
          <c:y val="0.1497030417764537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7-4145-8CE6-904F2D6307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7-4145-8CE6-904F2D630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F-5945-8FAC-514060DD89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F-5945-8FAC-514060DD8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6231395687384"/>
          <c:y val="0.1497030417764537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1-BB46-A3B7-2F7671279C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71-BB46-A3B7-2F7671279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7-0740-8368-6C1A84E25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7-0740-8368-6C1A84E25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4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ABB33269-7B6E-4B85-88F9-22620861B387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0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0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0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0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4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4" custScaleX="60973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4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4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ABB33269-7B6E-4B85-88F9-22620861B387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ABB33269-7B6E-4B85-88F9-22620861B387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ABB33269-7B6E-4B85-88F9-22620861B387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ABB33269-7B6E-4B85-88F9-22620861B387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971910" y="166619"/>
          <a:ext cx="7078614" cy="7078614"/>
        </a:xfrm>
        <a:prstGeom prst="circularArrow">
          <a:avLst>
            <a:gd name="adj1" fmla="val 5544"/>
            <a:gd name="adj2" fmla="val 330680"/>
            <a:gd name="adj3" fmla="val 14249844"/>
            <a:gd name="adj4" fmla="val 17103788"/>
            <a:gd name="adj5" fmla="val 575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5204088" y="1187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5287120" y="84219"/>
        <a:ext cx="2448194" cy="1534864"/>
      </dsp:txXfrm>
    </dsp:sp>
    <dsp:sp modelId="{ECA4B28D-FB73-41A0-8E83-FCE202FAD9E6}">
      <dsp:nvSpPr>
        <dsp:cNvPr id="0" name=""/>
        <dsp:cNvSpPr/>
      </dsp:nvSpPr>
      <dsp:spPr>
        <a:xfrm>
          <a:off x="8074946" y="2086987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8157978" y="2170019"/>
        <a:ext cx="2448194" cy="1534864"/>
      </dsp:txXfrm>
    </dsp:sp>
    <dsp:sp modelId="{C339F04C-A5BB-4A64-B845-1BAFD920C4F8}">
      <dsp:nvSpPr>
        <dsp:cNvPr id="0" name=""/>
        <dsp:cNvSpPr/>
      </dsp:nvSpPr>
      <dsp:spPr>
        <a:xfrm>
          <a:off x="6978376" y="5461884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7061408" y="5544916"/>
        <a:ext cx="2448194" cy="1534864"/>
      </dsp:txXfrm>
    </dsp:sp>
    <dsp:sp modelId="{6A22A8DF-822F-46D4-A73A-55EA8D5F57E4}">
      <dsp:nvSpPr>
        <dsp:cNvPr id="0" name=""/>
        <dsp:cNvSpPr/>
      </dsp:nvSpPr>
      <dsp:spPr>
        <a:xfrm>
          <a:off x="3429800" y="5461884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3512832" y="5544916"/>
        <a:ext cx="2448194" cy="1534864"/>
      </dsp:txXfrm>
    </dsp:sp>
    <dsp:sp modelId="{99ACF6CE-DB46-474D-A730-6FAD5DC58135}">
      <dsp:nvSpPr>
        <dsp:cNvPr id="0" name=""/>
        <dsp:cNvSpPr/>
      </dsp:nvSpPr>
      <dsp:spPr>
        <a:xfrm>
          <a:off x="2333229" y="2086987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2416261" y="2170019"/>
        <a:ext cx="2448194" cy="1534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4132792" y="160565"/>
          <a:ext cx="4034442" cy="4034442"/>
        </a:xfrm>
        <a:prstGeom prst="circularArrow">
          <a:avLst>
            <a:gd name="adj1" fmla="val 4668"/>
            <a:gd name="adj2" fmla="val 272909"/>
            <a:gd name="adj3" fmla="val 13634292"/>
            <a:gd name="adj4" fmla="val 17508553"/>
            <a:gd name="adj5" fmla="val 484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5104839" y="1348"/>
          <a:ext cx="2090347" cy="136005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tx1"/>
            </a:solidFill>
          </a:endParaRPr>
        </a:p>
      </dsp:txBody>
      <dsp:txXfrm>
        <a:off x="5171231" y="67740"/>
        <a:ext cx="1957563" cy="1227269"/>
      </dsp:txXfrm>
    </dsp:sp>
    <dsp:sp modelId="{ECA4B28D-FB73-41A0-8E83-FCE202FAD9E6}">
      <dsp:nvSpPr>
        <dsp:cNvPr id="0" name=""/>
        <dsp:cNvSpPr/>
      </dsp:nvSpPr>
      <dsp:spPr>
        <a:xfrm>
          <a:off x="6769380" y="1449980"/>
          <a:ext cx="1658530" cy="136005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tx1"/>
            </a:solidFill>
          </a:endParaRPr>
        </a:p>
      </dsp:txBody>
      <dsp:txXfrm>
        <a:off x="6835772" y="1516372"/>
        <a:ext cx="1525746" cy="1227269"/>
      </dsp:txXfrm>
    </dsp:sp>
    <dsp:sp modelId="{C339F04C-A5BB-4A64-B845-1BAFD920C4F8}">
      <dsp:nvSpPr>
        <dsp:cNvPr id="0" name=""/>
        <dsp:cNvSpPr/>
      </dsp:nvSpPr>
      <dsp:spPr>
        <a:xfrm>
          <a:off x="5104839" y="2898613"/>
          <a:ext cx="2090347" cy="136005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tx1"/>
            </a:solidFill>
          </a:endParaRPr>
        </a:p>
      </dsp:txBody>
      <dsp:txXfrm>
        <a:off x="5171231" y="2965005"/>
        <a:ext cx="1957563" cy="1227269"/>
      </dsp:txXfrm>
    </dsp:sp>
    <dsp:sp modelId="{6A22A8DF-822F-46D4-A73A-55EA8D5F57E4}">
      <dsp:nvSpPr>
        <dsp:cNvPr id="0" name=""/>
        <dsp:cNvSpPr/>
      </dsp:nvSpPr>
      <dsp:spPr>
        <a:xfrm>
          <a:off x="3656206" y="1449980"/>
          <a:ext cx="2090347" cy="136005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tx1"/>
            </a:solidFill>
          </a:endParaRPr>
        </a:p>
      </dsp:txBody>
      <dsp:txXfrm>
        <a:off x="3722598" y="1516372"/>
        <a:ext cx="1957563" cy="1227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025942" y="111853"/>
          <a:ext cx="4867074" cy="4867074"/>
        </a:xfrm>
        <a:prstGeom prst="circularArrow">
          <a:avLst>
            <a:gd name="adj1" fmla="val 5544"/>
            <a:gd name="adj2" fmla="val 330680"/>
            <a:gd name="adj3" fmla="val 14278881"/>
            <a:gd name="adj4" fmla="val 17086871"/>
            <a:gd name="adj5" fmla="val 575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3575950" y="1110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3632074" y="57234"/>
        <a:ext cx="1654809" cy="1037461"/>
      </dsp:txXfrm>
    </dsp:sp>
    <dsp:sp modelId="{ECA4B28D-FB73-41A0-8E83-FCE202FAD9E6}">
      <dsp:nvSpPr>
        <dsp:cNvPr id="0" name=""/>
        <dsp:cNvSpPr/>
      </dsp:nvSpPr>
      <dsp:spPr>
        <a:xfrm>
          <a:off x="5549879" y="1435253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5606003" y="1491377"/>
        <a:ext cx="1654809" cy="1037461"/>
      </dsp:txXfrm>
    </dsp:sp>
    <dsp:sp modelId="{C339F04C-A5BB-4A64-B845-1BAFD920C4F8}">
      <dsp:nvSpPr>
        <dsp:cNvPr id="0" name=""/>
        <dsp:cNvSpPr/>
      </dsp:nvSpPr>
      <dsp:spPr>
        <a:xfrm>
          <a:off x="4795905" y="3755745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4852029" y="3811869"/>
        <a:ext cx="1654809" cy="1037461"/>
      </dsp:txXfrm>
    </dsp:sp>
    <dsp:sp modelId="{6A22A8DF-822F-46D4-A73A-55EA8D5F57E4}">
      <dsp:nvSpPr>
        <dsp:cNvPr id="0" name=""/>
        <dsp:cNvSpPr/>
      </dsp:nvSpPr>
      <dsp:spPr>
        <a:xfrm>
          <a:off x="2355995" y="3755745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2412119" y="3811869"/>
        <a:ext cx="1654809" cy="1037461"/>
      </dsp:txXfrm>
    </dsp:sp>
    <dsp:sp modelId="{99ACF6CE-DB46-474D-A730-6FAD5DC58135}">
      <dsp:nvSpPr>
        <dsp:cNvPr id="0" name=""/>
        <dsp:cNvSpPr/>
      </dsp:nvSpPr>
      <dsp:spPr>
        <a:xfrm>
          <a:off x="1602022" y="1435253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1658146" y="1491377"/>
        <a:ext cx="1654809" cy="1037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1853819" y="147128"/>
          <a:ext cx="6342272" cy="6342272"/>
        </a:xfrm>
        <a:prstGeom prst="circularArrow">
          <a:avLst>
            <a:gd name="adj1" fmla="val 5544"/>
            <a:gd name="adj2" fmla="val 330680"/>
            <a:gd name="adj3" fmla="val 14269528"/>
            <a:gd name="adj4" fmla="val 17092315"/>
            <a:gd name="adj5" fmla="val 575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3867236" y="1536"/>
          <a:ext cx="2315438" cy="1506505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3940778" y="75078"/>
        <a:ext cx="2168354" cy="1359421"/>
      </dsp:txXfrm>
    </dsp:sp>
    <dsp:sp modelId="{ECA4B28D-FB73-41A0-8E83-FCE202FAD9E6}">
      <dsp:nvSpPr>
        <dsp:cNvPr id="0" name=""/>
        <dsp:cNvSpPr/>
      </dsp:nvSpPr>
      <dsp:spPr>
        <a:xfrm>
          <a:off x="6439458" y="1870365"/>
          <a:ext cx="2315438" cy="1506505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6513000" y="1943907"/>
        <a:ext cx="2168354" cy="1359421"/>
      </dsp:txXfrm>
    </dsp:sp>
    <dsp:sp modelId="{C339F04C-A5BB-4A64-B845-1BAFD920C4F8}">
      <dsp:nvSpPr>
        <dsp:cNvPr id="0" name=""/>
        <dsp:cNvSpPr/>
      </dsp:nvSpPr>
      <dsp:spPr>
        <a:xfrm>
          <a:off x="5456957" y="4894192"/>
          <a:ext cx="2315438" cy="1506505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5530499" y="4967734"/>
        <a:ext cx="2168354" cy="1359421"/>
      </dsp:txXfrm>
    </dsp:sp>
    <dsp:sp modelId="{6A22A8DF-822F-46D4-A73A-55EA8D5F57E4}">
      <dsp:nvSpPr>
        <dsp:cNvPr id="0" name=""/>
        <dsp:cNvSpPr/>
      </dsp:nvSpPr>
      <dsp:spPr>
        <a:xfrm>
          <a:off x="2277516" y="4894192"/>
          <a:ext cx="2315438" cy="1506505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2351058" y="4967734"/>
        <a:ext cx="2168354" cy="1359421"/>
      </dsp:txXfrm>
    </dsp:sp>
    <dsp:sp modelId="{99ACF6CE-DB46-474D-A730-6FAD5DC58135}">
      <dsp:nvSpPr>
        <dsp:cNvPr id="0" name=""/>
        <dsp:cNvSpPr/>
      </dsp:nvSpPr>
      <dsp:spPr>
        <a:xfrm>
          <a:off x="1295015" y="1870365"/>
          <a:ext cx="2315438" cy="1506505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1368557" y="1943907"/>
        <a:ext cx="2168354" cy="13594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025942" y="111853"/>
          <a:ext cx="4867074" cy="4867074"/>
        </a:xfrm>
        <a:prstGeom prst="circularArrow">
          <a:avLst>
            <a:gd name="adj1" fmla="val 5544"/>
            <a:gd name="adj2" fmla="val 330680"/>
            <a:gd name="adj3" fmla="val 14278881"/>
            <a:gd name="adj4" fmla="val 17086871"/>
            <a:gd name="adj5" fmla="val 575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3575950" y="1110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3632074" y="57234"/>
        <a:ext cx="1654809" cy="1037461"/>
      </dsp:txXfrm>
    </dsp:sp>
    <dsp:sp modelId="{ECA4B28D-FB73-41A0-8E83-FCE202FAD9E6}">
      <dsp:nvSpPr>
        <dsp:cNvPr id="0" name=""/>
        <dsp:cNvSpPr/>
      </dsp:nvSpPr>
      <dsp:spPr>
        <a:xfrm>
          <a:off x="5549879" y="1435253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5606003" y="1491377"/>
        <a:ext cx="1654809" cy="1037461"/>
      </dsp:txXfrm>
    </dsp:sp>
    <dsp:sp modelId="{C339F04C-A5BB-4A64-B845-1BAFD920C4F8}">
      <dsp:nvSpPr>
        <dsp:cNvPr id="0" name=""/>
        <dsp:cNvSpPr/>
      </dsp:nvSpPr>
      <dsp:spPr>
        <a:xfrm>
          <a:off x="4795905" y="3755745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4852029" y="3811869"/>
        <a:ext cx="1654809" cy="1037461"/>
      </dsp:txXfrm>
    </dsp:sp>
    <dsp:sp modelId="{6A22A8DF-822F-46D4-A73A-55EA8D5F57E4}">
      <dsp:nvSpPr>
        <dsp:cNvPr id="0" name=""/>
        <dsp:cNvSpPr/>
      </dsp:nvSpPr>
      <dsp:spPr>
        <a:xfrm>
          <a:off x="2355995" y="3755745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2412119" y="3811869"/>
        <a:ext cx="1654809" cy="1037461"/>
      </dsp:txXfrm>
    </dsp:sp>
    <dsp:sp modelId="{99ACF6CE-DB46-474D-A730-6FAD5DC58135}">
      <dsp:nvSpPr>
        <dsp:cNvPr id="0" name=""/>
        <dsp:cNvSpPr/>
      </dsp:nvSpPr>
      <dsp:spPr>
        <a:xfrm>
          <a:off x="1602022" y="1435253"/>
          <a:ext cx="1767057" cy="1149709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1658146" y="1491377"/>
        <a:ext cx="1654809" cy="1037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971910" y="166619"/>
          <a:ext cx="7078614" cy="7078614"/>
        </a:xfrm>
        <a:prstGeom prst="circularArrow">
          <a:avLst>
            <a:gd name="adj1" fmla="val 5544"/>
            <a:gd name="adj2" fmla="val 330680"/>
            <a:gd name="adj3" fmla="val 14249844"/>
            <a:gd name="adj4" fmla="val 17103788"/>
            <a:gd name="adj5" fmla="val 575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5204088" y="1187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5287120" y="84219"/>
        <a:ext cx="2448194" cy="1534864"/>
      </dsp:txXfrm>
    </dsp:sp>
    <dsp:sp modelId="{ECA4B28D-FB73-41A0-8E83-FCE202FAD9E6}">
      <dsp:nvSpPr>
        <dsp:cNvPr id="0" name=""/>
        <dsp:cNvSpPr/>
      </dsp:nvSpPr>
      <dsp:spPr>
        <a:xfrm>
          <a:off x="8074946" y="2086987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8157978" y="2170019"/>
        <a:ext cx="2448194" cy="1534864"/>
      </dsp:txXfrm>
    </dsp:sp>
    <dsp:sp modelId="{C339F04C-A5BB-4A64-B845-1BAFD920C4F8}">
      <dsp:nvSpPr>
        <dsp:cNvPr id="0" name=""/>
        <dsp:cNvSpPr/>
      </dsp:nvSpPr>
      <dsp:spPr>
        <a:xfrm>
          <a:off x="6978376" y="5461884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7061408" y="5544916"/>
        <a:ext cx="2448194" cy="1534864"/>
      </dsp:txXfrm>
    </dsp:sp>
    <dsp:sp modelId="{6A22A8DF-822F-46D4-A73A-55EA8D5F57E4}">
      <dsp:nvSpPr>
        <dsp:cNvPr id="0" name=""/>
        <dsp:cNvSpPr/>
      </dsp:nvSpPr>
      <dsp:spPr>
        <a:xfrm>
          <a:off x="3429800" y="5461884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3512832" y="5544916"/>
        <a:ext cx="2448194" cy="1534864"/>
      </dsp:txXfrm>
    </dsp:sp>
    <dsp:sp modelId="{99ACF6CE-DB46-474D-A730-6FAD5DC58135}">
      <dsp:nvSpPr>
        <dsp:cNvPr id="0" name=""/>
        <dsp:cNvSpPr/>
      </dsp:nvSpPr>
      <dsp:spPr>
        <a:xfrm>
          <a:off x="2333229" y="2086987"/>
          <a:ext cx="2614258" cy="1700928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2416261" y="2170019"/>
        <a:ext cx="2448194" cy="153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6584530"/>
            <a:ext cx="34198560" cy="14007253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1131956"/>
            <a:ext cx="30175200" cy="9713804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2142067"/>
            <a:ext cx="8675370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2142067"/>
            <a:ext cx="25523190" cy="34096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10030472"/>
            <a:ext cx="34701480" cy="16736057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6924858"/>
            <a:ext cx="34701480" cy="8801097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10710333"/>
            <a:ext cx="1709928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10710333"/>
            <a:ext cx="1709928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4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2142076"/>
            <a:ext cx="3470148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9862823"/>
            <a:ext cx="17020696" cy="4833617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4696440"/>
            <a:ext cx="17020696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9862823"/>
            <a:ext cx="17104520" cy="4833617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4696440"/>
            <a:ext cx="17104520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682240"/>
            <a:ext cx="12976383" cy="93878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5792902"/>
            <a:ext cx="20368260" cy="28591933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12070080"/>
            <a:ext cx="12976383" cy="22361316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682240"/>
            <a:ext cx="12976383" cy="93878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5792902"/>
            <a:ext cx="20368260" cy="28591933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12070080"/>
            <a:ext cx="12976383" cy="22361316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2142076"/>
            <a:ext cx="3470148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10710333"/>
            <a:ext cx="3470148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7290595"/>
            <a:ext cx="90525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EB80-704F-3F49-BA44-D44D735075F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7290595"/>
            <a:ext cx="135788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7290595"/>
            <a:ext cx="90525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diagramData" Target="../diagrams/data1.xml"/><Relationship Id="rId21" Type="http://schemas.openxmlformats.org/officeDocument/2006/relationships/image" Target="../media/image15.svg"/><Relationship Id="rId34" Type="http://schemas.openxmlformats.org/officeDocument/2006/relationships/image" Target="../media/image26.png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19.svg"/><Relationship Id="rId3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svg"/><Relationship Id="rId24" Type="http://schemas.openxmlformats.org/officeDocument/2006/relationships/image" Target="../media/image18.png"/><Relationship Id="rId32" Type="http://schemas.openxmlformats.org/officeDocument/2006/relationships/chart" Target="../charts/chart1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31" Type="http://schemas.openxmlformats.org/officeDocument/2006/relationships/image" Target="../media/image25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svg"/><Relationship Id="rId30" Type="http://schemas.openxmlformats.org/officeDocument/2006/relationships/image" Target="../media/image24.png"/><Relationship Id="rId35" Type="http://schemas.openxmlformats.org/officeDocument/2006/relationships/image" Target="../media/image27.png"/><Relationship Id="rId8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hyperlink" Target="https://med.wmich.edu/sites/default/files/WMed_Identity_Guide419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hyperlink" Target="https://med.wmich.edu/sites/default/files/WMed_Identity_Guide419.pdf" TargetMode="External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chart" Target="../charts/chart3.xml"/><Relationship Id="rId30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diagramData" Target="../diagrams/data3.xml"/><Relationship Id="rId21" Type="http://schemas.openxmlformats.org/officeDocument/2006/relationships/image" Target="../media/image15.svg"/><Relationship Id="rId34" Type="http://schemas.openxmlformats.org/officeDocument/2006/relationships/image" Target="../media/image26.png"/><Relationship Id="rId7" Type="http://schemas.microsoft.com/office/2007/relationships/diagramDrawing" Target="../diagrams/drawing3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19.svg"/><Relationship Id="rId3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.svg"/><Relationship Id="rId24" Type="http://schemas.openxmlformats.org/officeDocument/2006/relationships/image" Target="../media/image18.png"/><Relationship Id="rId32" Type="http://schemas.openxmlformats.org/officeDocument/2006/relationships/chart" Target="../charts/chart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31" Type="http://schemas.openxmlformats.org/officeDocument/2006/relationships/image" Target="../media/image25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svg"/><Relationship Id="rId30" Type="http://schemas.openxmlformats.org/officeDocument/2006/relationships/image" Target="../media/image24.png"/><Relationship Id="rId35" Type="http://schemas.openxmlformats.org/officeDocument/2006/relationships/image" Target="../media/image27.png"/><Relationship Id="rId8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diagramData" Target="../diagrams/data4.xml"/><Relationship Id="rId21" Type="http://schemas.openxmlformats.org/officeDocument/2006/relationships/image" Target="../media/image15.svg"/><Relationship Id="rId34" Type="http://schemas.openxmlformats.org/officeDocument/2006/relationships/image" Target="../media/image26.png"/><Relationship Id="rId7" Type="http://schemas.microsoft.com/office/2007/relationships/diagramDrawing" Target="../diagrams/drawing4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19.svg"/><Relationship Id="rId3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.svg"/><Relationship Id="rId24" Type="http://schemas.openxmlformats.org/officeDocument/2006/relationships/image" Target="../media/image18.png"/><Relationship Id="rId32" Type="http://schemas.openxmlformats.org/officeDocument/2006/relationships/chart" Target="../charts/chart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31" Type="http://schemas.openxmlformats.org/officeDocument/2006/relationships/image" Target="../media/image25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svg"/><Relationship Id="rId30" Type="http://schemas.openxmlformats.org/officeDocument/2006/relationships/image" Target="../media/image24.png"/><Relationship Id="rId8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chart" Target="../charts/chart6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microsoft.com/office/2007/relationships/diagramDrawing" Target="../diagrams/drawing5.xml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diagramColors" Target="../diagrams/colors5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diagramQuickStyle" Target="../diagrams/quickStyle5.xml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hyperlink" Target="https://med.wmich.edu/sites/default/files/WMed_Identity_Guide419.pdf" TargetMode="External"/><Relationship Id="rId30" Type="http://schemas.openxmlformats.org/officeDocument/2006/relationships/diagramLayout" Target="../diagrams/layout5.xml"/><Relationship Id="rId35" Type="http://schemas.openxmlformats.org/officeDocument/2006/relationships/image" Target="../media/image27.png"/><Relationship Id="rId8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diagramData" Target="../diagrams/data6.xml"/><Relationship Id="rId21" Type="http://schemas.openxmlformats.org/officeDocument/2006/relationships/image" Target="../media/image15.svg"/><Relationship Id="rId34" Type="http://schemas.openxmlformats.org/officeDocument/2006/relationships/image" Target="../media/image26.png"/><Relationship Id="rId7" Type="http://schemas.microsoft.com/office/2007/relationships/diagramDrawing" Target="../diagrams/drawing6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19.svg"/><Relationship Id="rId3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.svg"/><Relationship Id="rId24" Type="http://schemas.openxmlformats.org/officeDocument/2006/relationships/image" Target="../media/image18.png"/><Relationship Id="rId32" Type="http://schemas.openxmlformats.org/officeDocument/2006/relationships/chart" Target="../charts/chart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31" Type="http://schemas.openxmlformats.org/officeDocument/2006/relationships/image" Target="../media/image25.svg"/><Relationship Id="rId4" Type="http://schemas.openxmlformats.org/officeDocument/2006/relationships/diagramLayout" Target="../diagrams/layout6.xml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svg"/><Relationship Id="rId30" Type="http://schemas.openxmlformats.org/officeDocument/2006/relationships/image" Target="../media/image24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311E0A4-1255-B448-AC8E-C4887E931BEA}"/>
              </a:ext>
            </a:extLst>
          </p:cNvPr>
          <p:cNvSpPr/>
          <p:nvPr/>
        </p:nvSpPr>
        <p:spPr>
          <a:xfrm>
            <a:off x="27100800" y="35358908"/>
            <a:ext cx="12707999" cy="442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19A0A1-A42D-084A-8143-54D109DC704B}"/>
              </a:ext>
            </a:extLst>
          </p:cNvPr>
          <p:cNvSpPr/>
          <p:nvPr/>
        </p:nvSpPr>
        <p:spPr>
          <a:xfrm>
            <a:off x="424800" y="35358909"/>
            <a:ext cx="12707999" cy="442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6F1FC7-5E35-4043-962C-1DDB8667CBFE}"/>
              </a:ext>
            </a:extLst>
          </p:cNvPr>
          <p:cNvSpPr/>
          <p:nvPr/>
        </p:nvSpPr>
        <p:spPr>
          <a:xfrm>
            <a:off x="27100800" y="13241725"/>
            <a:ext cx="12707999" cy="2170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77D64-6CD4-EE4E-9D16-C6AE6AD2CFCF}"/>
              </a:ext>
            </a:extLst>
          </p:cNvPr>
          <p:cNvSpPr/>
          <p:nvPr/>
        </p:nvSpPr>
        <p:spPr>
          <a:xfrm>
            <a:off x="424800" y="13241725"/>
            <a:ext cx="12707999" cy="2170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876991-D8B1-FC40-9777-83F971C8F282}"/>
              </a:ext>
            </a:extLst>
          </p:cNvPr>
          <p:cNvSpPr/>
          <p:nvPr/>
        </p:nvSpPr>
        <p:spPr>
          <a:xfrm>
            <a:off x="13409250" y="13241725"/>
            <a:ext cx="13428000" cy="21708000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1825386"/>
            <a:ext cx="5892800" cy="3581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F00AA7-3CAE-E342-B1EE-92F5412E2960}"/>
              </a:ext>
            </a:extLst>
          </p:cNvPr>
          <p:cNvSpPr txBox="1">
            <a:spLocks/>
          </p:cNvSpPr>
          <p:nvPr/>
        </p:nvSpPr>
        <p:spPr>
          <a:xfrm>
            <a:off x="0" y="7491934"/>
            <a:ext cx="40233599" cy="4607695"/>
          </a:xfrm>
          <a:prstGeom prst="rect">
            <a:avLst/>
          </a:prstGeom>
        </p:spPr>
        <p:txBody>
          <a:bodyPr lIns="914400" tIns="914400" rIns="914400" bIns="914400" anchor="ctr">
            <a:normAutofit fontScale="82500" lnSpcReduction="20000"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14400" dirty="0">
                <a:solidFill>
                  <a:srgbClr val="3F291F"/>
                </a:solidFill>
                <a:latin typeface="Georgia" panose="02040502050405020303" pitchFamily="18" charset="0"/>
              </a:rPr>
              <a:t>State the key point or takeaway of your poster here.</a:t>
            </a:r>
          </a:p>
          <a:p>
            <a:pPr algn="ctr">
              <a:lnSpc>
                <a:spcPct val="95000"/>
              </a:lnSpc>
            </a:pPr>
            <a:r>
              <a:rPr lang="en-US" sz="14400" dirty="0">
                <a:solidFill>
                  <a:srgbClr val="3F291F"/>
                </a:solidFill>
                <a:latin typeface="Georgia" panose="02040502050405020303" pitchFamily="18" charset="0"/>
              </a:rPr>
              <a:t>Add descriptive visuals and supporting data below.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7E5D39-BA83-4E48-AB1C-BB3D978CD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14645"/>
              </p:ext>
            </p:extLst>
          </p:nvPr>
        </p:nvGraphicFramePr>
        <p:xfrm>
          <a:off x="13447630" y="15475695"/>
          <a:ext cx="13022435" cy="71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BFEC6DB-AE18-6340-A491-5D574539959B}"/>
              </a:ext>
            </a:extLst>
          </p:cNvPr>
          <p:cNvGrpSpPr/>
          <p:nvPr/>
        </p:nvGrpSpPr>
        <p:grpSpPr>
          <a:xfrm>
            <a:off x="30049122" y="13524573"/>
            <a:ext cx="6883457" cy="3991129"/>
            <a:chOff x="15370885" y="26863299"/>
            <a:chExt cx="9033113" cy="5938402"/>
          </a:xfrm>
        </p:grpSpPr>
        <p:pic>
          <p:nvPicPr>
            <p:cNvPr id="10" name="Graphic 9" descr="Heart with pulse">
              <a:extLst>
                <a:ext uri="{FF2B5EF4-FFF2-40B4-BE49-F238E27FC236}">
                  <a16:creationId xmlns:a16="http://schemas.microsoft.com/office/drawing/2014/main" id="{82311A98-C32A-F545-BDFF-02BACA15C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11" name="Graphic 10" descr="Heartbeat">
              <a:extLst>
                <a:ext uri="{FF2B5EF4-FFF2-40B4-BE49-F238E27FC236}">
                  <a16:creationId xmlns:a16="http://schemas.microsoft.com/office/drawing/2014/main" id="{CBE6A9C1-D65C-3141-B5CF-025F8802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14" name="Graphic 13" descr="Medicine">
              <a:extLst>
                <a:ext uri="{FF2B5EF4-FFF2-40B4-BE49-F238E27FC236}">
                  <a16:creationId xmlns:a16="http://schemas.microsoft.com/office/drawing/2014/main" id="{E12E29A4-FCA4-F940-8636-76B9AF4A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15" name="Graphic 14" descr="Brain">
              <a:extLst>
                <a:ext uri="{FF2B5EF4-FFF2-40B4-BE49-F238E27FC236}">
                  <a16:creationId xmlns:a16="http://schemas.microsoft.com/office/drawing/2014/main" id="{F9EF100F-BED8-3044-93FA-0971267F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16" name="Graphic 15" descr="Needle">
              <a:extLst>
                <a:ext uri="{FF2B5EF4-FFF2-40B4-BE49-F238E27FC236}">
                  <a16:creationId xmlns:a16="http://schemas.microsoft.com/office/drawing/2014/main" id="{55621DCD-474A-4748-A127-218865C2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17" name="Graphic 16" descr="Eye dropper">
              <a:extLst>
                <a:ext uri="{FF2B5EF4-FFF2-40B4-BE49-F238E27FC236}">
                  <a16:creationId xmlns:a16="http://schemas.microsoft.com/office/drawing/2014/main" id="{A57FC7BC-1665-AC45-A46B-1D2F3C3C5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18" name="Graphic 17" descr="First aid kit">
              <a:extLst>
                <a:ext uri="{FF2B5EF4-FFF2-40B4-BE49-F238E27FC236}">
                  <a16:creationId xmlns:a16="http://schemas.microsoft.com/office/drawing/2014/main" id="{100E159B-E713-FC4E-9E60-F9E831E5B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19" name="Graphic 18" descr="Ambulance">
              <a:extLst>
                <a:ext uri="{FF2B5EF4-FFF2-40B4-BE49-F238E27FC236}">
                  <a16:creationId xmlns:a16="http://schemas.microsoft.com/office/drawing/2014/main" id="{5386D11D-D408-204C-ABB1-82C590989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20" name="Graphic 19" descr="Brain in head">
              <a:extLst>
                <a:ext uri="{FF2B5EF4-FFF2-40B4-BE49-F238E27FC236}">
                  <a16:creationId xmlns:a16="http://schemas.microsoft.com/office/drawing/2014/main" id="{59938900-8693-E645-980D-80BEBAA4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21" name="Graphic 20" descr="Stethoscope">
              <a:extLst>
                <a:ext uri="{FF2B5EF4-FFF2-40B4-BE49-F238E27FC236}">
                  <a16:creationId xmlns:a16="http://schemas.microsoft.com/office/drawing/2014/main" id="{CD458AF2-848C-614D-A064-DE4EF215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23" name="Graphic 22" descr="DNA">
              <a:extLst>
                <a:ext uri="{FF2B5EF4-FFF2-40B4-BE49-F238E27FC236}">
                  <a16:creationId xmlns:a16="http://schemas.microsoft.com/office/drawing/2014/main" id="{63B3EA69-AB81-5B42-8205-A55D5BB1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24" name="Graphic 23" descr="Hospital">
              <a:extLst>
                <a:ext uri="{FF2B5EF4-FFF2-40B4-BE49-F238E27FC236}">
                  <a16:creationId xmlns:a16="http://schemas.microsoft.com/office/drawing/2014/main" id="{BC5BA6A2-4F4C-0549-8F4D-4F0A386C6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C8923CE-98A5-F447-9E87-ECF7D71B4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889850"/>
              </p:ext>
            </p:extLst>
          </p:nvPr>
        </p:nvGraphicFramePr>
        <p:xfrm>
          <a:off x="28780257" y="19280501"/>
          <a:ext cx="9840393" cy="628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8" name="Title 1">
            <a:extLst>
              <a:ext uri="{FF2B5EF4-FFF2-40B4-BE49-F238E27FC236}">
                <a16:creationId xmlns:a16="http://schemas.microsoft.com/office/drawing/2014/main" id="{37C9E67F-E73F-0647-A220-CCF41FEB40BF}"/>
              </a:ext>
            </a:extLst>
          </p:cNvPr>
          <p:cNvSpPr txBox="1">
            <a:spLocks/>
          </p:cNvSpPr>
          <p:nvPr/>
        </p:nvSpPr>
        <p:spPr>
          <a:xfrm>
            <a:off x="27493322" y="28640623"/>
            <a:ext cx="12168000" cy="5601533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Pay attention to spacing.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A0AC25-A8F6-2F42-BF64-9BFB030FD611}"/>
              </a:ext>
            </a:extLst>
          </p:cNvPr>
          <p:cNvSpPr/>
          <p:nvPr/>
        </p:nvSpPr>
        <p:spPr>
          <a:xfrm flipV="1">
            <a:off x="-750" y="6677580"/>
            <a:ext cx="40248000" cy="360000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E38E3-3DA3-E346-BB76-CFD822CD4482}"/>
              </a:ext>
            </a:extLst>
          </p:cNvPr>
          <p:cNvSpPr/>
          <p:nvPr/>
        </p:nvSpPr>
        <p:spPr>
          <a:xfrm flipV="1">
            <a:off x="40926" y="12403183"/>
            <a:ext cx="40248000" cy="360000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E0DC43-A06C-E946-AAFF-3283802DDEC2}"/>
              </a:ext>
            </a:extLst>
          </p:cNvPr>
          <p:cNvSpPr/>
          <p:nvPr/>
        </p:nvSpPr>
        <p:spPr>
          <a:xfrm>
            <a:off x="13412390" y="35358910"/>
            <a:ext cx="13428000" cy="4428000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3ECD376-AE1A-E642-B2F3-F79E4CE3A4CF}"/>
              </a:ext>
            </a:extLst>
          </p:cNvPr>
          <p:cNvSpPr txBox="1">
            <a:spLocks/>
          </p:cNvSpPr>
          <p:nvPr/>
        </p:nvSpPr>
        <p:spPr>
          <a:xfrm>
            <a:off x="685800" y="36843112"/>
            <a:ext cx="121680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18412F3-F2DB-6347-8280-1A604253CBDD}"/>
              </a:ext>
            </a:extLst>
          </p:cNvPr>
          <p:cNvSpPr txBox="1">
            <a:spLocks/>
          </p:cNvSpPr>
          <p:nvPr/>
        </p:nvSpPr>
        <p:spPr>
          <a:xfrm>
            <a:off x="13770929" y="36899437"/>
            <a:ext cx="12822109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err="1">
                <a:latin typeface="Georgia" panose="02040502050405020303" pitchFamily="18" charset="0"/>
              </a:rPr>
              <a:t>adipiscing</a:t>
            </a:r>
            <a:r>
              <a:rPr lang="en-US" sz="44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4400" dirty="0" err="1">
                <a:latin typeface="Georgia" panose="02040502050405020303" pitchFamily="18" charset="0"/>
              </a:rPr>
              <a:t>nostrud</a:t>
            </a:r>
            <a:r>
              <a:rPr lang="en-US" sz="44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640985D-DF09-F44C-A59B-9A182EC1D034}"/>
              </a:ext>
            </a:extLst>
          </p:cNvPr>
          <p:cNvSpPr txBox="1">
            <a:spLocks/>
          </p:cNvSpPr>
          <p:nvPr/>
        </p:nvSpPr>
        <p:spPr>
          <a:xfrm>
            <a:off x="31568841" y="37152343"/>
            <a:ext cx="5816561" cy="800219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Georgia" panose="02040502050405020303" pitchFamily="18" charset="0"/>
              </a:rPr>
              <a:t>Scan for full abstract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7122695" y="1061359"/>
            <a:ext cx="26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3700454" y="1492427"/>
            <a:ext cx="5796547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Department/collaborating institution's logo: same height and/or width as WMed logo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547B8EA2-C83A-3F49-9721-78B7DAC9B5F1}"/>
              </a:ext>
            </a:extLst>
          </p:cNvPr>
          <p:cNvSpPr txBox="1">
            <a:spLocks/>
          </p:cNvSpPr>
          <p:nvPr/>
        </p:nvSpPr>
        <p:spPr>
          <a:xfrm>
            <a:off x="13872623" y="28347164"/>
            <a:ext cx="12618720" cy="1720001"/>
          </a:xfrm>
          <a:prstGeom prst="rect">
            <a:avLst/>
          </a:prstGeom>
          <a:noFill/>
        </p:spPr>
        <p:txBody>
          <a:bodyPr wrap="square" lIns="91440" tIns="144000" bIns="108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1: </a:t>
            </a:r>
            <a:r>
              <a:rPr lang="en-US" sz="4000" dirty="0">
                <a:latin typeface="Georgia" panose="02040502050405020303" pitchFamily="18" charset="0"/>
              </a:rPr>
              <a:t>WMed approved color palette.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E387CC-A0EA-7845-B852-860FDF4E0A4C}"/>
              </a:ext>
            </a:extLst>
          </p:cNvPr>
          <p:cNvSpPr/>
          <p:nvPr/>
        </p:nvSpPr>
        <p:spPr>
          <a:xfrm>
            <a:off x="671829" y="13650909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AEFA4C-8AA3-F344-B78E-B680FE9311FB}"/>
              </a:ext>
            </a:extLst>
          </p:cNvPr>
          <p:cNvSpPr/>
          <p:nvPr/>
        </p:nvSpPr>
        <p:spPr>
          <a:xfrm>
            <a:off x="696842" y="26556084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25E322-D6C4-5047-B664-659B9948FC26}"/>
              </a:ext>
            </a:extLst>
          </p:cNvPr>
          <p:cNvSpPr/>
          <p:nvPr/>
        </p:nvSpPr>
        <p:spPr>
          <a:xfrm>
            <a:off x="13687203" y="13656251"/>
            <a:ext cx="12923995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BB6561-6B42-9345-870A-0493A524A739}"/>
              </a:ext>
            </a:extLst>
          </p:cNvPr>
          <p:cNvSpPr/>
          <p:nvPr/>
        </p:nvSpPr>
        <p:spPr>
          <a:xfrm>
            <a:off x="696842" y="35712000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B1A8B-0BCA-1346-9D1D-45A1164374D1}"/>
              </a:ext>
            </a:extLst>
          </p:cNvPr>
          <p:cNvSpPr/>
          <p:nvPr/>
        </p:nvSpPr>
        <p:spPr>
          <a:xfrm>
            <a:off x="13669043" y="35712000"/>
            <a:ext cx="12923995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01C6DD8-7D6D-B647-8CF0-91850D9363CC}"/>
              </a:ext>
            </a:extLst>
          </p:cNvPr>
          <p:cNvSpPr txBox="1">
            <a:spLocks/>
          </p:cNvSpPr>
          <p:nvPr/>
        </p:nvSpPr>
        <p:spPr>
          <a:xfrm>
            <a:off x="27670206" y="25372083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3: </a:t>
            </a:r>
            <a:r>
              <a:rPr lang="en-US" sz="4000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8BA4AD-8663-6D43-900A-42ECA23EF083}"/>
              </a:ext>
            </a:extLst>
          </p:cNvPr>
          <p:cNvSpPr/>
          <p:nvPr/>
        </p:nvSpPr>
        <p:spPr>
          <a:xfrm>
            <a:off x="27485798" y="27119371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Conclusion</a:t>
            </a:r>
          </a:p>
        </p:txBody>
      </p:sp>
      <p:graphicFrame>
        <p:nvGraphicFramePr>
          <p:cNvPr id="57" name="Table 16">
            <a:extLst>
              <a:ext uri="{FF2B5EF4-FFF2-40B4-BE49-F238E27FC236}">
                <a16:creationId xmlns:a16="http://schemas.microsoft.com/office/drawing/2014/main" id="{7F3AC03A-8E9E-DC4C-AF56-8A3BC5C25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62769"/>
              </p:ext>
            </p:extLst>
          </p:nvPr>
        </p:nvGraphicFramePr>
        <p:xfrm>
          <a:off x="13945742" y="30859151"/>
          <a:ext cx="12406916" cy="383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729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7672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Heading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58" name="Title 1">
            <a:extLst>
              <a:ext uri="{FF2B5EF4-FFF2-40B4-BE49-F238E27FC236}">
                <a16:creationId xmlns:a16="http://schemas.microsoft.com/office/drawing/2014/main" id="{53B5071A-53A9-0F43-8FFA-5D13A1E36A8A}"/>
              </a:ext>
            </a:extLst>
          </p:cNvPr>
          <p:cNvSpPr txBox="1">
            <a:spLocks/>
          </p:cNvSpPr>
          <p:nvPr/>
        </p:nvSpPr>
        <p:spPr>
          <a:xfrm>
            <a:off x="27485798" y="17199456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2: </a:t>
            </a:r>
            <a:r>
              <a:rPr lang="en-US" sz="4000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1FF899C-A0AD-C54F-B684-E5EAD5E4CFE5}"/>
              </a:ext>
            </a:extLst>
          </p:cNvPr>
          <p:cNvSpPr txBox="1">
            <a:spLocks/>
          </p:cNvSpPr>
          <p:nvPr/>
        </p:nvSpPr>
        <p:spPr>
          <a:xfrm>
            <a:off x="13839840" y="29438594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Table 1: </a:t>
            </a:r>
            <a:r>
              <a:rPr lang="en-US" sz="4000" dirty="0">
                <a:latin typeface="Georgia" panose="02040502050405020303" pitchFamily="18" charset="0"/>
              </a:rPr>
              <a:t>Sample table results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A701F178-B882-8040-8947-2C1AAAF6B5DC}"/>
              </a:ext>
            </a:extLst>
          </p:cNvPr>
          <p:cNvSpPr txBox="1">
            <a:spLocks/>
          </p:cNvSpPr>
          <p:nvPr/>
        </p:nvSpPr>
        <p:spPr>
          <a:xfrm>
            <a:off x="740655" y="27805248"/>
            <a:ext cx="12110851" cy="5059847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eorgia" panose="02040502050405020303" pitchFamily="18" charset="0"/>
              </a:rPr>
              <a:t>When Submitting your file: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EXAMPLE: 23.akkouch.pdf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A PowerPoint copy should always be retained. Save as a .pdf for submission to printing.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5F4190-B3F4-E343-A978-85D80F6E87ED}"/>
              </a:ext>
            </a:extLst>
          </p:cNvPr>
          <p:cNvSpPr txBox="1"/>
          <p:nvPr/>
        </p:nvSpPr>
        <p:spPr>
          <a:xfrm>
            <a:off x="742949" y="14891516"/>
            <a:ext cx="12110852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New Caledonia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Georgia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Trade Gothic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Univers</a:t>
            </a:r>
            <a:r>
              <a:rPr lang="en-US" sz="4400" dirty="0">
                <a:latin typeface="Georgia" panose="02040502050405020303" pitchFamily="18" charset="0"/>
              </a:rPr>
              <a:t>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44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See the </a:t>
            </a:r>
            <a:r>
              <a:rPr lang="en-US" sz="4400" dirty="0">
                <a:latin typeface="Georgia" panose="02040502050405020303" pitchFamily="18" charset="0"/>
                <a:hlinkClick r:id="rId33"/>
              </a:rPr>
              <a:t>WMed Identity Guide</a:t>
            </a:r>
            <a:r>
              <a:rPr lang="en-US" sz="44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Please read this paper for more tips: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https://</a:t>
            </a:r>
            <a:r>
              <a:rPr lang="en-US" sz="4400" dirty="0" err="1">
                <a:latin typeface="Georgia" panose="02040502050405020303" pitchFamily="18" charset="0"/>
              </a:rPr>
              <a:t>qrco.de</a:t>
            </a:r>
            <a:r>
              <a:rPr lang="en-US" sz="4400" dirty="0">
                <a:latin typeface="Georgia" panose="02040502050405020303" pitchFamily="18" charset="0"/>
              </a:rPr>
              <a:t>/</a:t>
            </a:r>
            <a:r>
              <a:rPr lang="en-US" sz="4400" dirty="0" err="1">
                <a:latin typeface="Georgia" panose="02040502050405020303" pitchFamily="18" charset="0"/>
              </a:rPr>
              <a:t>bcrgjy</a:t>
            </a:r>
            <a:endParaRPr lang="en-US" sz="4400" dirty="0">
              <a:latin typeface="Georgia" panose="02040502050405020303" pitchFamily="18" charset="0"/>
            </a:endParaRPr>
          </a:p>
        </p:txBody>
      </p:sp>
      <p:pic>
        <p:nvPicPr>
          <p:cNvPr id="30" name="Picture 29" descr="Qr code&#10;&#10;Description automatically generated">
            <a:extLst>
              <a:ext uri="{FF2B5EF4-FFF2-40B4-BE49-F238E27FC236}">
                <a16:creationId xmlns:a16="http://schemas.microsoft.com/office/drawing/2014/main" id="{08B750AF-2C77-CD46-BE02-6C558FF51E7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6554578" y="36384908"/>
            <a:ext cx="2376000" cy="2376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7103176" y="3454856"/>
            <a:ext cx="2608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Presenting author name, other co-author’s names: 54-point, centered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7122695" y="5153308"/>
            <a:ext cx="26084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</a:t>
            </a:r>
            <a:r>
              <a:rPr lang="en-US" sz="4800" dirty="0">
                <a:latin typeface="Georgia" panose="02040502050405020303" pitchFamily="18" charset="0"/>
                <a:ea typeface="Calibri" panose="020F0502020204030204" pitchFamily="34" charset="0"/>
              </a:rPr>
              <a:t>program, institution, city, state: 48-point, centered</a:t>
            </a:r>
            <a:r>
              <a:rPr lang="en-US" sz="4800" dirty="0">
                <a:effectLst/>
                <a:latin typeface="Georgia" panose="02040502050405020303" pitchFamily="18" charset="0"/>
              </a:rPr>
              <a:t> </a:t>
            </a:r>
            <a:endParaRPr lang="en-US" sz="4800" dirty="0">
              <a:latin typeface="Georgia" panose="02040502050405020303" pitchFamily="18" charset="0"/>
            </a:endParaRPr>
          </a:p>
        </p:txBody>
      </p:sp>
      <p:pic>
        <p:nvPicPr>
          <p:cNvPr id="67" name="Picture 6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1AD2B4-1D12-EB4D-A0E3-528CE78F7D4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065672" y="15145092"/>
            <a:ext cx="12314837" cy="136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1"/>
            </a:gs>
            <a:gs pos="74000">
              <a:srgbClr val="EBD397"/>
            </a:gs>
            <a:gs pos="83000">
              <a:srgbClr val="EBD397"/>
            </a:gs>
            <a:gs pos="100000">
              <a:srgbClr val="EBD3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311E0A4-1255-B448-AC8E-C4887E931BEA}"/>
              </a:ext>
            </a:extLst>
          </p:cNvPr>
          <p:cNvSpPr/>
          <p:nvPr/>
        </p:nvSpPr>
        <p:spPr>
          <a:xfrm>
            <a:off x="27100800" y="35358908"/>
            <a:ext cx="12707999" cy="442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19A0A1-A42D-084A-8143-54D109DC704B}"/>
              </a:ext>
            </a:extLst>
          </p:cNvPr>
          <p:cNvSpPr/>
          <p:nvPr/>
        </p:nvSpPr>
        <p:spPr>
          <a:xfrm>
            <a:off x="424800" y="35358909"/>
            <a:ext cx="12707999" cy="442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6F1FC7-5E35-4043-962C-1DDB8667CBFE}"/>
              </a:ext>
            </a:extLst>
          </p:cNvPr>
          <p:cNvSpPr/>
          <p:nvPr/>
        </p:nvSpPr>
        <p:spPr>
          <a:xfrm>
            <a:off x="27100800" y="13241725"/>
            <a:ext cx="12707999" cy="2170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77D64-6CD4-EE4E-9D16-C6AE6AD2CFCF}"/>
              </a:ext>
            </a:extLst>
          </p:cNvPr>
          <p:cNvSpPr/>
          <p:nvPr/>
        </p:nvSpPr>
        <p:spPr>
          <a:xfrm>
            <a:off x="424800" y="13241725"/>
            <a:ext cx="12707999" cy="2170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876991-D8B1-FC40-9777-83F971C8F282}"/>
              </a:ext>
            </a:extLst>
          </p:cNvPr>
          <p:cNvSpPr/>
          <p:nvPr/>
        </p:nvSpPr>
        <p:spPr>
          <a:xfrm>
            <a:off x="13409250" y="13241725"/>
            <a:ext cx="13428000" cy="21708000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1825386"/>
            <a:ext cx="5892800" cy="3581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F00AA7-3CAE-E342-B1EE-92F5412E2960}"/>
              </a:ext>
            </a:extLst>
          </p:cNvPr>
          <p:cNvSpPr txBox="1">
            <a:spLocks/>
          </p:cNvSpPr>
          <p:nvPr/>
        </p:nvSpPr>
        <p:spPr>
          <a:xfrm>
            <a:off x="0" y="7491934"/>
            <a:ext cx="40233599" cy="4607695"/>
          </a:xfrm>
          <a:prstGeom prst="rect">
            <a:avLst/>
          </a:prstGeom>
        </p:spPr>
        <p:txBody>
          <a:bodyPr lIns="914400" tIns="914400" rIns="914400" bIns="914400" anchor="ctr">
            <a:normAutofit fontScale="82500" lnSpcReduction="20000"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14400" dirty="0">
                <a:solidFill>
                  <a:srgbClr val="3F291F"/>
                </a:solidFill>
                <a:latin typeface="Georgia" panose="02040502050405020303" pitchFamily="18" charset="0"/>
              </a:rPr>
              <a:t>State the key point or takeaway of your poster here.</a:t>
            </a:r>
          </a:p>
          <a:p>
            <a:pPr algn="ctr">
              <a:lnSpc>
                <a:spcPct val="95000"/>
              </a:lnSpc>
            </a:pPr>
            <a:r>
              <a:rPr lang="en-US" sz="14400" dirty="0">
                <a:solidFill>
                  <a:srgbClr val="3F291F"/>
                </a:solidFill>
                <a:latin typeface="Georgia" panose="02040502050405020303" pitchFamily="18" charset="0"/>
              </a:rPr>
              <a:t>Add descriptive visuals and supporting data below.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644BF1-1D61-7940-8446-B45575752816}"/>
              </a:ext>
            </a:extLst>
          </p:cNvPr>
          <p:cNvSpPr txBox="1">
            <a:spLocks/>
          </p:cNvSpPr>
          <p:nvPr/>
        </p:nvSpPr>
        <p:spPr>
          <a:xfrm>
            <a:off x="740655" y="27768672"/>
            <a:ext cx="12110851" cy="5059847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eorgia" panose="02040502050405020303" pitchFamily="18" charset="0"/>
              </a:rPr>
              <a:t>When Submitting your file: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EXAMPLE: 23.akkouch.pdf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A PowerPoint copy should always be retained. Save as a .pdf for submission to printing.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7E5D39-BA83-4E48-AB1C-BB3D978CD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154374"/>
              </p:ext>
            </p:extLst>
          </p:nvPr>
        </p:nvGraphicFramePr>
        <p:xfrm>
          <a:off x="27486956" y="13551793"/>
          <a:ext cx="12084118" cy="426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C8923CE-98A5-F447-9E87-ECF7D71B4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37256"/>
              </p:ext>
            </p:extLst>
          </p:nvPr>
        </p:nvGraphicFramePr>
        <p:xfrm>
          <a:off x="28061667" y="19669550"/>
          <a:ext cx="10744514" cy="70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A2E0DC43-A06C-E946-AAFF-3283802DDEC2}"/>
              </a:ext>
            </a:extLst>
          </p:cNvPr>
          <p:cNvSpPr/>
          <p:nvPr/>
        </p:nvSpPr>
        <p:spPr>
          <a:xfrm>
            <a:off x="13412390" y="35358910"/>
            <a:ext cx="13428000" cy="4428000"/>
          </a:xfrm>
          <a:prstGeom prst="rect">
            <a:avLst/>
          </a:prstGeom>
          <a:solidFill>
            <a:srgbClr val="BFA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3ECD376-AE1A-E642-B2F3-F79E4CE3A4CF}"/>
              </a:ext>
            </a:extLst>
          </p:cNvPr>
          <p:cNvSpPr txBox="1">
            <a:spLocks/>
          </p:cNvSpPr>
          <p:nvPr/>
        </p:nvSpPr>
        <p:spPr>
          <a:xfrm>
            <a:off x="685800" y="36843112"/>
            <a:ext cx="121680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18412F3-F2DB-6347-8280-1A604253CBDD}"/>
              </a:ext>
            </a:extLst>
          </p:cNvPr>
          <p:cNvSpPr txBox="1">
            <a:spLocks/>
          </p:cNvSpPr>
          <p:nvPr/>
        </p:nvSpPr>
        <p:spPr>
          <a:xfrm>
            <a:off x="13770929" y="36899437"/>
            <a:ext cx="12822109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err="1">
                <a:latin typeface="Georgia" panose="02040502050405020303" pitchFamily="18" charset="0"/>
              </a:rPr>
              <a:t>adipiscing</a:t>
            </a:r>
            <a:r>
              <a:rPr lang="en-US" sz="44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4400" dirty="0" err="1">
                <a:latin typeface="Georgia" panose="02040502050405020303" pitchFamily="18" charset="0"/>
              </a:rPr>
              <a:t>nostrud</a:t>
            </a:r>
            <a:r>
              <a:rPr lang="en-US" sz="44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3700454" y="1492427"/>
            <a:ext cx="5796547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Department/collaborating institution's logo: same height and/or width as WMed logo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E387CC-A0EA-7845-B852-860FDF4E0A4C}"/>
              </a:ext>
            </a:extLst>
          </p:cNvPr>
          <p:cNvSpPr/>
          <p:nvPr/>
        </p:nvSpPr>
        <p:spPr>
          <a:xfrm>
            <a:off x="671829" y="13650909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AEFA4C-8AA3-F344-B78E-B680FE9311FB}"/>
              </a:ext>
            </a:extLst>
          </p:cNvPr>
          <p:cNvSpPr/>
          <p:nvPr/>
        </p:nvSpPr>
        <p:spPr>
          <a:xfrm>
            <a:off x="696842" y="26556084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25E322-D6C4-5047-B664-659B9948FC26}"/>
              </a:ext>
            </a:extLst>
          </p:cNvPr>
          <p:cNvSpPr/>
          <p:nvPr/>
        </p:nvSpPr>
        <p:spPr>
          <a:xfrm>
            <a:off x="13687203" y="13656251"/>
            <a:ext cx="12923995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BB6561-6B42-9345-870A-0493A524A739}"/>
              </a:ext>
            </a:extLst>
          </p:cNvPr>
          <p:cNvSpPr/>
          <p:nvPr/>
        </p:nvSpPr>
        <p:spPr>
          <a:xfrm>
            <a:off x="696842" y="35712000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B1A8B-0BCA-1346-9D1D-45A1164374D1}"/>
              </a:ext>
            </a:extLst>
          </p:cNvPr>
          <p:cNvSpPr/>
          <p:nvPr/>
        </p:nvSpPr>
        <p:spPr>
          <a:xfrm>
            <a:off x="13669043" y="35712000"/>
            <a:ext cx="12923995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01C6DD8-7D6D-B647-8CF0-91850D9363CC}"/>
              </a:ext>
            </a:extLst>
          </p:cNvPr>
          <p:cNvSpPr txBox="1">
            <a:spLocks/>
          </p:cNvSpPr>
          <p:nvPr/>
        </p:nvSpPr>
        <p:spPr>
          <a:xfrm>
            <a:off x="27391094" y="26353310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3: </a:t>
            </a:r>
            <a:r>
              <a:rPr lang="en-US" sz="4000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8BA4AD-8663-6D43-900A-42ECA23EF083}"/>
              </a:ext>
            </a:extLst>
          </p:cNvPr>
          <p:cNvSpPr/>
          <p:nvPr/>
        </p:nvSpPr>
        <p:spPr>
          <a:xfrm>
            <a:off x="27388025" y="27979433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3B5071A-53A9-0F43-8FFA-5D13A1E36A8A}"/>
              </a:ext>
            </a:extLst>
          </p:cNvPr>
          <p:cNvSpPr txBox="1">
            <a:spLocks/>
          </p:cNvSpPr>
          <p:nvPr/>
        </p:nvSpPr>
        <p:spPr>
          <a:xfrm>
            <a:off x="27486956" y="17637497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2: </a:t>
            </a:r>
            <a:r>
              <a:rPr lang="en-US" sz="4000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C7BB80-F961-BE4B-BD12-F0215D20BD5F}"/>
              </a:ext>
            </a:extLst>
          </p:cNvPr>
          <p:cNvSpPr/>
          <p:nvPr/>
        </p:nvSpPr>
        <p:spPr>
          <a:xfrm flipV="1">
            <a:off x="-750" y="6677580"/>
            <a:ext cx="40248000" cy="360000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FE6238E-753D-6544-ACD2-A3B9CCF13512}"/>
              </a:ext>
            </a:extLst>
          </p:cNvPr>
          <p:cNvSpPr/>
          <p:nvPr/>
        </p:nvSpPr>
        <p:spPr>
          <a:xfrm flipV="1">
            <a:off x="40926" y="12403183"/>
            <a:ext cx="40248000" cy="360000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0CA8FF-9F5C-ED4D-AEFC-6B129A467928}"/>
              </a:ext>
            </a:extLst>
          </p:cNvPr>
          <p:cNvSpPr txBox="1"/>
          <p:nvPr/>
        </p:nvSpPr>
        <p:spPr>
          <a:xfrm>
            <a:off x="742949" y="14854940"/>
            <a:ext cx="12110852" cy="1175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New Caledonia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Georgia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Trade Gothic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Univers</a:t>
            </a:r>
            <a:r>
              <a:rPr lang="en-US" sz="4400" dirty="0">
                <a:latin typeface="Georgia" panose="02040502050405020303" pitchFamily="18" charset="0"/>
              </a:rPr>
              <a:t>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44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See the </a:t>
            </a:r>
            <a:r>
              <a:rPr lang="en-US" sz="4400" dirty="0">
                <a:latin typeface="Georgia" panose="02040502050405020303" pitchFamily="18" charset="0"/>
                <a:hlinkClick r:id="rId9"/>
              </a:rPr>
              <a:t>WMed Identity Guide</a:t>
            </a:r>
            <a:r>
              <a:rPr lang="en-US" sz="44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Please read this paper for more tips: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https://</a:t>
            </a:r>
            <a:r>
              <a:rPr lang="en-US" sz="4400" dirty="0" err="1">
                <a:latin typeface="Georgia" panose="02040502050405020303" pitchFamily="18" charset="0"/>
              </a:rPr>
              <a:t>qrco.de</a:t>
            </a:r>
            <a:r>
              <a:rPr lang="en-US" sz="4400" dirty="0">
                <a:latin typeface="Georgia" panose="02040502050405020303" pitchFamily="18" charset="0"/>
              </a:rPr>
              <a:t>/</a:t>
            </a:r>
            <a:r>
              <a:rPr lang="en-US" sz="4400" dirty="0" err="1">
                <a:latin typeface="Georgia" panose="02040502050405020303" pitchFamily="18" charset="0"/>
              </a:rPr>
              <a:t>bcrgjy</a:t>
            </a:r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97D962-2ED3-434F-8B02-560134359CB8}"/>
              </a:ext>
            </a:extLst>
          </p:cNvPr>
          <p:cNvSpPr txBox="1"/>
          <p:nvPr/>
        </p:nvSpPr>
        <p:spPr>
          <a:xfrm>
            <a:off x="7122695" y="1061359"/>
            <a:ext cx="26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4BB25C-F9F9-244E-A35B-1F34A53FB00D}"/>
              </a:ext>
            </a:extLst>
          </p:cNvPr>
          <p:cNvSpPr txBox="1"/>
          <p:nvPr/>
        </p:nvSpPr>
        <p:spPr>
          <a:xfrm>
            <a:off x="7103176" y="3454856"/>
            <a:ext cx="2608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Presenting author name, other co-author’s names: 54-point, centered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E6E057-0E31-9C42-B8F7-A7F4E717029B}"/>
              </a:ext>
            </a:extLst>
          </p:cNvPr>
          <p:cNvSpPr txBox="1"/>
          <p:nvPr/>
        </p:nvSpPr>
        <p:spPr>
          <a:xfrm>
            <a:off x="7122695" y="5153308"/>
            <a:ext cx="26084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</a:t>
            </a:r>
            <a:r>
              <a:rPr lang="en-US" sz="4800" dirty="0">
                <a:latin typeface="Georgia" panose="02040502050405020303" pitchFamily="18" charset="0"/>
                <a:ea typeface="Calibri" panose="020F0502020204030204" pitchFamily="34" charset="0"/>
              </a:rPr>
              <a:t>program, institution, city, state: 48-point, centered</a:t>
            </a:r>
            <a:r>
              <a:rPr lang="en-US" sz="4800" dirty="0">
                <a:effectLst/>
                <a:latin typeface="Georgia" panose="02040502050405020303" pitchFamily="18" charset="0"/>
              </a:rPr>
              <a:t> 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24558BD6-13BE-5149-8F57-B04D271A0CA7}"/>
              </a:ext>
            </a:extLst>
          </p:cNvPr>
          <p:cNvSpPr txBox="1">
            <a:spLocks/>
          </p:cNvSpPr>
          <p:nvPr/>
        </p:nvSpPr>
        <p:spPr>
          <a:xfrm>
            <a:off x="13872623" y="28347164"/>
            <a:ext cx="12618720" cy="1720001"/>
          </a:xfrm>
          <a:prstGeom prst="rect">
            <a:avLst/>
          </a:prstGeom>
          <a:noFill/>
        </p:spPr>
        <p:txBody>
          <a:bodyPr wrap="square" lIns="91440" tIns="144000" bIns="108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1: </a:t>
            </a:r>
            <a:r>
              <a:rPr lang="en-US" sz="4000" dirty="0">
                <a:latin typeface="Georgia" panose="02040502050405020303" pitchFamily="18" charset="0"/>
              </a:rPr>
              <a:t>WMed approved color palette.</a:t>
            </a:r>
          </a:p>
        </p:txBody>
      </p:sp>
      <p:graphicFrame>
        <p:nvGraphicFramePr>
          <p:cNvPr id="67" name="Table 16">
            <a:extLst>
              <a:ext uri="{FF2B5EF4-FFF2-40B4-BE49-F238E27FC236}">
                <a16:creationId xmlns:a16="http://schemas.microsoft.com/office/drawing/2014/main" id="{B2CB8E1A-2532-8D46-B83C-E1117B671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20302"/>
              </p:ext>
            </p:extLst>
          </p:nvPr>
        </p:nvGraphicFramePr>
        <p:xfrm>
          <a:off x="13945742" y="30859151"/>
          <a:ext cx="12406916" cy="383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729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7672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Heading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68" name="Title 1">
            <a:extLst>
              <a:ext uri="{FF2B5EF4-FFF2-40B4-BE49-F238E27FC236}">
                <a16:creationId xmlns:a16="http://schemas.microsoft.com/office/drawing/2014/main" id="{5875B8AE-DA8B-F146-96A1-055438B9D0CC}"/>
              </a:ext>
            </a:extLst>
          </p:cNvPr>
          <p:cNvSpPr txBox="1">
            <a:spLocks/>
          </p:cNvSpPr>
          <p:nvPr/>
        </p:nvSpPr>
        <p:spPr>
          <a:xfrm>
            <a:off x="13839840" y="29438594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Table 1: </a:t>
            </a:r>
            <a:r>
              <a:rPr lang="en-US" sz="4000" dirty="0">
                <a:latin typeface="Georgia" panose="02040502050405020303" pitchFamily="18" charset="0"/>
              </a:rPr>
              <a:t>Sample table results</a:t>
            </a:r>
          </a:p>
        </p:txBody>
      </p:sp>
      <p:pic>
        <p:nvPicPr>
          <p:cNvPr id="69" name="Picture 6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7532E-B24C-CF42-81C7-D4D555D610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65672" y="15145092"/>
            <a:ext cx="12314837" cy="13603867"/>
          </a:xfrm>
          <a:prstGeom prst="rect">
            <a:avLst/>
          </a:prstGeom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79B42BB6-92E5-4D48-94A9-67C55657B840}"/>
              </a:ext>
            </a:extLst>
          </p:cNvPr>
          <p:cNvSpPr txBox="1">
            <a:spLocks/>
          </p:cNvSpPr>
          <p:nvPr/>
        </p:nvSpPr>
        <p:spPr>
          <a:xfrm>
            <a:off x="31568841" y="37152343"/>
            <a:ext cx="5816561" cy="800219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Georgia" panose="02040502050405020303" pitchFamily="18" charset="0"/>
              </a:rPr>
              <a:t>Scan for full abstract</a:t>
            </a:r>
          </a:p>
        </p:txBody>
      </p:sp>
      <p:pic>
        <p:nvPicPr>
          <p:cNvPr id="72" name="Picture 71" descr="Qr code&#10;&#10;Description automatically generated">
            <a:extLst>
              <a:ext uri="{FF2B5EF4-FFF2-40B4-BE49-F238E27FC236}">
                <a16:creationId xmlns:a16="http://schemas.microsoft.com/office/drawing/2014/main" id="{192D7575-FA8B-9644-A40C-C97C30270A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54578" y="36384908"/>
            <a:ext cx="2376000" cy="2376000"/>
          </a:xfrm>
          <a:prstGeom prst="rect">
            <a:avLst/>
          </a:pr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id="{F20DCB36-CC80-A441-867C-AB7A23466B7A}"/>
              </a:ext>
            </a:extLst>
          </p:cNvPr>
          <p:cNvSpPr txBox="1">
            <a:spLocks/>
          </p:cNvSpPr>
          <p:nvPr/>
        </p:nvSpPr>
        <p:spPr>
          <a:xfrm>
            <a:off x="27445015" y="29210221"/>
            <a:ext cx="12168000" cy="5601533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Pay attention to spacing.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Do not alter the WMed logo. </a:t>
            </a:r>
          </a:p>
        </p:txBody>
      </p:sp>
    </p:spTree>
    <p:extLst>
      <p:ext uri="{BB962C8B-B14F-4D97-AF65-F5344CB8AC3E}">
        <p14:creationId xmlns:p14="http://schemas.microsoft.com/office/powerpoint/2010/main" val="6412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311E0A4-1255-B448-AC8E-C4887E931BEA}"/>
              </a:ext>
            </a:extLst>
          </p:cNvPr>
          <p:cNvSpPr/>
          <p:nvPr/>
        </p:nvSpPr>
        <p:spPr>
          <a:xfrm>
            <a:off x="27100800" y="35358908"/>
            <a:ext cx="12707999" cy="442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19A0A1-A42D-084A-8143-54D109DC704B}"/>
              </a:ext>
            </a:extLst>
          </p:cNvPr>
          <p:cNvSpPr/>
          <p:nvPr/>
        </p:nvSpPr>
        <p:spPr>
          <a:xfrm>
            <a:off x="424800" y="35358909"/>
            <a:ext cx="12707999" cy="442800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6F1FC7-5E35-4043-962C-1DDB8667CBFE}"/>
              </a:ext>
            </a:extLst>
          </p:cNvPr>
          <p:cNvSpPr/>
          <p:nvPr/>
        </p:nvSpPr>
        <p:spPr>
          <a:xfrm>
            <a:off x="27100800" y="7122661"/>
            <a:ext cx="12707999" cy="27827064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77D64-6CD4-EE4E-9D16-C6AE6AD2CFCF}"/>
              </a:ext>
            </a:extLst>
          </p:cNvPr>
          <p:cNvSpPr/>
          <p:nvPr/>
        </p:nvSpPr>
        <p:spPr>
          <a:xfrm>
            <a:off x="424800" y="7122662"/>
            <a:ext cx="12707999" cy="27827063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876991-D8B1-FC40-9777-83F971C8F282}"/>
              </a:ext>
            </a:extLst>
          </p:cNvPr>
          <p:cNvSpPr/>
          <p:nvPr/>
        </p:nvSpPr>
        <p:spPr>
          <a:xfrm>
            <a:off x="13409250" y="7122661"/>
            <a:ext cx="13428000" cy="27827064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1825386"/>
            <a:ext cx="5892800" cy="3581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644BF1-1D61-7940-8446-B45575752816}"/>
              </a:ext>
            </a:extLst>
          </p:cNvPr>
          <p:cNvSpPr txBox="1">
            <a:spLocks/>
          </p:cNvSpPr>
          <p:nvPr/>
        </p:nvSpPr>
        <p:spPr>
          <a:xfrm>
            <a:off x="742949" y="26469200"/>
            <a:ext cx="12110851" cy="6955750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4400" dirty="0" err="1">
                <a:latin typeface="Georgia" panose="02040502050405020303" pitchFamily="18" charset="0"/>
              </a:rPr>
              <a:t>aliqua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4400" dirty="0" err="1">
                <a:latin typeface="Georgia" panose="02040502050405020303" pitchFamily="18" charset="0"/>
              </a:rPr>
              <a:t>ut</a:t>
            </a:r>
            <a:r>
              <a:rPr lang="en-US" sz="4400" dirty="0">
                <a:latin typeface="Georgia" panose="02040502050405020303" pitchFamily="18" charset="0"/>
              </a:rPr>
              <a:t> </a:t>
            </a:r>
            <a:r>
              <a:rPr lang="en-US" sz="4400" dirty="0" err="1">
                <a:latin typeface="Georgia" panose="02040502050405020303" pitchFamily="18" charset="0"/>
              </a:rPr>
              <a:t>aliquip</a:t>
            </a:r>
            <a:r>
              <a:rPr lang="en-US" sz="4400" dirty="0">
                <a:latin typeface="Georgia" panose="02040502050405020303" pitchFamily="18" charset="0"/>
              </a:rPr>
              <a:t>. 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4400" dirty="0" err="1">
                <a:latin typeface="Georgia" panose="02040502050405020303" pitchFamily="18" charset="0"/>
              </a:rPr>
              <a:t>pariatur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Excepteur</a:t>
            </a:r>
            <a:r>
              <a:rPr lang="en-US" sz="4400" dirty="0">
                <a:latin typeface="Georgia" panose="02040502050405020303" pitchFamily="18" charset="0"/>
              </a:rPr>
              <a:t> sint occaecat cupidatat non </a:t>
            </a:r>
            <a:r>
              <a:rPr lang="en-US" sz="4400" dirty="0" err="1">
                <a:latin typeface="Georgia" panose="02040502050405020303" pitchFamily="18" charset="0"/>
              </a:rPr>
              <a:t>proident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FEC6DB-AE18-6340-A491-5D574539959B}"/>
              </a:ext>
            </a:extLst>
          </p:cNvPr>
          <p:cNvGrpSpPr/>
          <p:nvPr/>
        </p:nvGrpSpPr>
        <p:grpSpPr>
          <a:xfrm>
            <a:off x="28451798" y="8645632"/>
            <a:ext cx="10497312" cy="6908663"/>
            <a:chOff x="15370885" y="26863299"/>
            <a:chExt cx="9033113" cy="5938402"/>
          </a:xfrm>
        </p:grpSpPr>
        <p:pic>
          <p:nvPicPr>
            <p:cNvPr id="10" name="Graphic 9" descr="Heart with pulse">
              <a:extLst>
                <a:ext uri="{FF2B5EF4-FFF2-40B4-BE49-F238E27FC236}">
                  <a16:creationId xmlns:a16="http://schemas.microsoft.com/office/drawing/2014/main" id="{82311A98-C32A-F545-BDFF-02BACA15C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11" name="Graphic 10" descr="Heartbeat">
              <a:extLst>
                <a:ext uri="{FF2B5EF4-FFF2-40B4-BE49-F238E27FC236}">
                  <a16:creationId xmlns:a16="http://schemas.microsoft.com/office/drawing/2014/main" id="{CBE6A9C1-D65C-3141-B5CF-025F8802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14" name="Graphic 13" descr="Medicine">
              <a:extLst>
                <a:ext uri="{FF2B5EF4-FFF2-40B4-BE49-F238E27FC236}">
                  <a16:creationId xmlns:a16="http://schemas.microsoft.com/office/drawing/2014/main" id="{E12E29A4-FCA4-F940-8636-76B9AF4A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15" name="Graphic 14" descr="Brain">
              <a:extLst>
                <a:ext uri="{FF2B5EF4-FFF2-40B4-BE49-F238E27FC236}">
                  <a16:creationId xmlns:a16="http://schemas.microsoft.com/office/drawing/2014/main" id="{F9EF100F-BED8-3044-93FA-0971267F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16" name="Graphic 15" descr="Needle">
              <a:extLst>
                <a:ext uri="{FF2B5EF4-FFF2-40B4-BE49-F238E27FC236}">
                  <a16:creationId xmlns:a16="http://schemas.microsoft.com/office/drawing/2014/main" id="{55621DCD-474A-4748-A127-218865C2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17" name="Graphic 16" descr="Eye dropper">
              <a:extLst>
                <a:ext uri="{FF2B5EF4-FFF2-40B4-BE49-F238E27FC236}">
                  <a16:creationId xmlns:a16="http://schemas.microsoft.com/office/drawing/2014/main" id="{A57FC7BC-1665-AC45-A46B-1D2F3C3C5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18" name="Graphic 17" descr="First aid kit">
              <a:extLst>
                <a:ext uri="{FF2B5EF4-FFF2-40B4-BE49-F238E27FC236}">
                  <a16:creationId xmlns:a16="http://schemas.microsoft.com/office/drawing/2014/main" id="{100E159B-E713-FC4E-9E60-F9E831E5B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19" name="Graphic 18" descr="Ambulance">
              <a:extLst>
                <a:ext uri="{FF2B5EF4-FFF2-40B4-BE49-F238E27FC236}">
                  <a16:creationId xmlns:a16="http://schemas.microsoft.com/office/drawing/2014/main" id="{5386D11D-D408-204C-ABB1-82C590989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20" name="Graphic 19" descr="Brain in head">
              <a:extLst>
                <a:ext uri="{FF2B5EF4-FFF2-40B4-BE49-F238E27FC236}">
                  <a16:creationId xmlns:a16="http://schemas.microsoft.com/office/drawing/2014/main" id="{59938900-8693-E645-980D-80BEBAA4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21" name="Graphic 20" descr="Stethoscope">
              <a:extLst>
                <a:ext uri="{FF2B5EF4-FFF2-40B4-BE49-F238E27FC236}">
                  <a16:creationId xmlns:a16="http://schemas.microsoft.com/office/drawing/2014/main" id="{CD458AF2-848C-614D-A064-DE4EF215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23" name="Graphic 22" descr="DNA">
              <a:extLst>
                <a:ext uri="{FF2B5EF4-FFF2-40B4-BE49-F238E27FC236}">
                  <a16:creationId xmlns:a16="http://schemas.microsoft.com/office/drawing/2014/main" id="{63B3EA69-AB81-5B42-8205-A55D5BB1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24" name="Graphic 23" descr="Hospital">
              <a:extLst>
                <a:ext uri="{FF2B5EF4-FFF2-40B4-BE49-F238E27FC236}">
                  <a16:creationId xmlns:a16="http://schemas.microsoft.com/office/drawing/2014/main" id="{BC5BA6A2-4F4C-0549-8F4D-4F0A386C6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C8923CE-98A5-F447-9E87-ECF7D71B4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472878"/>
              </p:ext>
            </p:extLst>
          </p:nvPr>
        </p:nvGraphicFramePr>
        <p:xfrm>
          <a:off x="28061667" y="19047758"/>
          <a:ext cx="10744514" cy="70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2A0AC25-A8F6-2F42-BF64-9BFB030FD611}"/>
              </a:ext>
            </a:extLst>
          </p:cNvPr>
          <p:cNvSpPr/>
          <p:nvPr/>
        </p:nvSpPr>
        <p:spPr>
          <a:xfrm flipV="1">
            <a:off x="-3678" y="6520049"/>
            <a:ext cx="40248000" cy="249522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E0DC43-A06C-E946-AAFF-3283802DDEC2}"/>
              </a:ext>
            </a:extLst>
          </p:cNvPr>
          <p:cNvSpPr/>
          <p:nvPr/>
        </p:nvSpPr>
        <p:spPr>
          <a:xfrm>
            <a:off x="13412390" y="35358910"/>
            <a:ext cx="13428000" cy="4428000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3ECD376-AE1A-E642-B2F3-F79E4CE3A4CF}"/>
              </a:ext>
            </a:extLst>
          </p:cNvPr>
          <p:cNvSpPr txBox="1">
            <a:spLocks/>
          </p:cNvSpPr>
          <p:nvPr/>
        </p:nvSpPr>
        <p:spPr>
          <a:xfrm>
            <a:off x="685800" y="36843112"/>
            <a:ext cx="121680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18412F3-F2DB-6347-8280-1A604253CBDD}"/>
              </a:ext>
            </a:extLst>
          </p:cNvPr>
          <p:cNvSpPr txBox="1">
            <a:spLocks/>
          </p:cNvSpPr>
          <p:nvPr/>
        </p:nvSpPr>
        <p:spPr>
          <a:xfrm>
            <a:off x="13770929" y="36899437"/>
            <a:ext cx="12822109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err="1">
                <a:latin typeface="Georgia" panose="02040502050405020303" pitchFamily="18" charset="0"/>
              </a:rPr>
              <a:t>adipiscing</a:t>
            </a:r>
            <a:r>
              <a:rPr lang="en-US" sz="44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4400" dirty="0" err="1">
                <a:latin typeface="Georgia" panose="02040502050405020303" pitchFamily="18" charset="0"/>
              </a:rPr>
              <a:t>nostrud</a:t>
            </a:r>
            <a:r>
              <a:rPr lang="en-US" sz="44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3700454" y="1492427"/>
            <a:ext cx="5796547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Department/collaborating institution's logo: same height and/or width as WMed logo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E387CC-A0EA-7845-B852-860FDF4E0A4C}"/>
              </a:ext>
            </a:extLst>
          </p:cNvPr>
          <p:cNvSpPr/>
          <p:nvPr/>
        </p:nvSpPr>
        <p:spPr>
          <a:xfrm>
            <a:off x="671829" y="7519057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AEFA4C-8AA3-F344-B78E-B680FE9311FB}"/>
              </a:ext>
            </a:extLst>
          </p:cNvPr>
          <p:cNvSpPr/>
          <p:nvPr/>
        </p:nvSpPr>
        <p:spPr>
          <a:xfrm>
            <a:off x="745767" y="25177161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25E322-D6C4-5047-B664-659B9948FC26}"/>
              </a:ext>
            </a:extLst>
          </p:cNvPr>
          <p:cNvSpPr/>
          <p:nvPr/>
        </p:nvSpPr>
        <p:spPr>
          <a:xfrm>
            <a:off x="13687203" y="7524397"/>
            <a:ext cx="12923995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BB6561-6B42-9345-870A-0493A524A739}"/>
              </a:ext>
            </a:extLst>
          </p:cNvPr>
          <p:cNvSpPr/>
          <p:nvPr/>
        </p:nvSpPr>
        <p:spPr>
          <a:xfrm>
            <a:off x="696842" y="35712000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B1A8B-0BCA-1346-9D1D-45A1164374D1}"/>
              </a:ext>
            </a:extLst>
          </p:cNvPr>
          <p:cNvSpPr/>
          <p:nvPr/>
        </p:nvSpPr>
        <p:spPr>
          <a:xfrm>
            <a:off x="13669043" y="35712000"/>
            <a:ext cx="12923995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01C6DD8-7D6D-B647-8CF0-91850D9363CC}"/>
              </a:ext>
            </a:extLst>
          </p:cNvPr>
          <p:cNvSpPr txBox="1">
            <a:spLocks/>
          </p:cNvSpPr>
          <p:nvPr/>
        </p:nvSpPr>
        <p:spPr>
          <a:xfrm>
            <a:off x="27391094" y="25731518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3: </a:t>
            </a:r>
            <a:r>
              <a:rPr lang="en-US" sz="4000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8BA4AD-8663-6D43-900A-42ECA23EF083}"/>
              </a:ext>
            </a:extLst>
          </p:cNvPr>
          <p:cNvSpPr/>
          <p:nvPr/>
        </p:nvSpPr>
        <p:spPr>
          <a:xfrm>
            <a:off x="27388025" y="27979433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Conclusion</a:t>
            </a:r>
          </a:p>
        </p:txBody>
      </p:sp>
      <p:graphicFrame>
        <p:nvGraphicFramePr>
          <p:cNvPr id="57" name="Table 16">
            <a:extLst>
              <a:ext uri="{FF2B5EF4-FFF2-40B4-BE49-F238E27FC236}">
                <a16:creationId xmlns:a16="http://schemas.microsoft.com/office/drawing/2014/main" id="{7F3AC03A-8E9E-DC4C-AF56-8A3BC5C2530A}"/>
              </a:ext>
            </a:extLst>
          </p:cNvPr>
          <p:cNvGraphicFramePr>
            <a:graphicFrameLocks noGrp="1"/>
          </p:cNvGraphicFramePr>
          <p:nvPr/>
        </p:nvGraphicFramePr>
        <p:xfrm>
          <a:off x="13945742" y="28264578"/>
          <a:ext cx="12406916" cy="613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729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101729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7672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Heading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Heading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767241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sp>
        <p:nvSpPr>
          <p:cNvPr id="58" name="Title 1">
            <a:extLst>
              <a:ext uri="{FF2B5EF4-FFF2-40B4-BE49-F238E27FC236}">
                <a16:creationId xmlns:a16="http://schemas.microsoft.com/office/drawing/2014/main" id="{53B5071A-53A9-0F43-8FFA-5D13A1E36A8A}"/>
              </a:ext>
            </a:extLst>
          </p:cNvPr>
          <p:cNvSpPr txBox="1">
            <a:spLocks/>
          </p:cNvSpPr>
          <p:nvPr/>
        </p:nvSpPr>
        <p:spPr>
          <a:xfrm>
            <a:off x="27349924" y="15592656"/>
            <a:ext cx="9974649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2: </a:t>
            </a:r>
            <a:r>
              <a:rPr lang="en-US" sz="4000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1FF899C-A0AD-C54F-B684-E5EAD5E4CFE5}"/>
              </a:ext>
            </a:extLst>
          </p:cNvPr>
          <p:cNvSpPr txBox="1">
            <a:spLocks/>
          </p:cNvSpPr>
          <p:nvPr/>
        </p:nvSpPr>
        <p:spPr>
          <a:xfrm>
            <a:off x="13769756" y="26464456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Table 1: </a:t>
            </a:r>
            <a:r>
              <a:rPr lang="en-US" sz="4000" dirty="0">
                <a:latin typeface="Georgia" panose="02040502050405020303" pitchFamily="18" charset="0"/>
              </a:rPr>
              <a:t>Sample table results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69E7D8-EF19-D340-A9FB-BFDDBF5E6577}"/>
              </a:ext>
            </a:extLst>
          </p:cNvPr>
          <p:cNvSpPr txBox="1"/>
          <p:nvPr/>
        </p:nvSpPr>
        <p:spPr>
          <a:xfrm>
            <a:off x="742949" y="8674278"/>
            <a:ext cx="12110852" cy="1785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New Caledonia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Georgia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Trade Gothic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Univers</a:t>
            </a:r>
            <a:r>
              <a:rPr lang="en-US" sz="4400" dirty="0">
                <a:latin typeface="Georgia" panose="02040502050405020303" pitchFamily="18" charset="0"/>
              </a:rPr>
              <a:t>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44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See the </a:t>
            </a:r>
            <a:r>
              <a:rPr lang="en-US" sz="4400" dirty="0">
                <a:latin typeface="Georgia" panose="02040502050405020303" pitchFamily="18" charset="0"/>
                <a:hlinkClick r:id="rId28"/>
              </a:rPr>
              <a:t>WMed Identity Guide</a:t>
            </a:r>
            <a:r>
              <a:rPr lang="en-US" sz="44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4400" dirty="0">
                <a:latin typeface="Georgia" panose="02040502050405020303" pitchFamily="18" charset="0"/>
              </a:rPr>
              <a:t>EXAMPLE: 23.akkouch.pdf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	A PowerPoint copy should always be retained. Save as a .pdf for submission to printing.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Please read this paper for more tips: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https://</a:t>
            </a:r>
            <a:r>
              <a:rPr lang="en-US" sz="4400" dirty="0" err="1">
                <a:latin typeface="Georgia" panose="02040502050405020303" pitchFamily="18" charset="0"/>
              </a:rPr>
              <a:t>qrco.de</a:t>
            </a:r>
            <a:r>
              <a:rPr lang="en-US" sz="4400" dirty="0">
                <a:latin typeface="Georgia" panose="02040502050405020303" pitchFamily="18" charset="0"/>
              </a:rPr>
              <a:t>/</a:t>
            </a:r>
            <a:r>
              <a:rPr lang="en-US" sz="4400" dirty="0" err="1">
                <a:latin typeface="Georgia" panose="02040502050405020303" pitchFamily="18" charset="0"/>
              </a:rPr>
              <a:t>bcrgjy</a:t>
            </a:r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092B5B-9D6A-554E-8A38-A1FEFC911DF9}"/>
              </a:ext>
            </a:extLst>
          </p:cNvPr>
          <p:cNvSpPr txBox="1"/>
          <p:nvPr/>
        </p:nvSpPr>
        <p:spPr>
          <a:xfrm>
            <a:off x="7122695" y="1061359"/>
            <a:ext cx="26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14817F-E28C-7242-B428-22BAA784F400}"/>
              </a:ext>
            </a:extLst>
          </p:cNvPr>
          <p:cNvSpPr txBox="1"/>
          <p:nvPr/>
        </p:nvSpPr>
        <p:spPr>
          <a:xfrm>
            <a:off x="7103176" y="3454856"/>
            <a:ext cx="2608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Presenting author name, other co-author’s names: 54-point, centered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F72692-480A-E945-AD57-50C5863253A7}"/>
              </a:ext>
            </a:extLst>
          </p:cNvPr>
          <p:cNvSpPr txBox="1"/>
          <p:nvPr/>
        </p:nvSpPr>
        <p:spPr>
          <a:xfrm>
            <a:off x="7122695" y="5153308"/>
            <a:ext cx="26084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</a:t>
            </a:r>
            <a:r>
              <a:rPr lang="en-US" sz="4800" dirty="0">
                <a:latin typeface="Georgia" panose="02040502050405020303" pitchFamily="18" charset="0"/>
                <a:ea typeface="Calibri" panose="020F0502020204030204" pitchFamily="34" charset="0"/>
              </a:rPr>
              <a:t>program, institution, city, state: 48-point, centered</a:t>
            </a:r>
            <a:r>
              <a:rPr lang="en-US" sz="4800" dirty="0">
                <a:effectLst/>
                <a:latin typeface="Georgia" panose="02040502050405020303" pitchFamily="18" charset="0"/>
              </a:rPr>
              <a:t> 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F2E9AAD-19AD-F844-8390-4E07E72778DF}"/>
              </a:ext>
            </a:extLst>
          </p:cNvPr>
          <p:cNvSpPr txBox="1">
            <a:spLocks/>
          </p:cNvSpPr>
          <p:nvPr/>
        </p:nvSpPr>
        <p:spPr>
          <a:xfrm>
            <a:off x="31568841" y="37152343"/>
            <a:ext cx="5816561" cy="800219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Georgia" panose="02040502050405020303" pitchFamily="18" charset="0"/>
              </a:rPr>
              <a:t>Scan for full abstract</a:t>
            </a:r>
          </a:p>
        </p:txBody>
      </p:sp>
      <p:pic>
        <p:nvPicPr>
          <p:cNvPr id="63" name="Picture 62" descr="Qr code&#10;&#10;Description automatically generated">
            <a:extLst>
              <a:ext uri="{FF2B5EF4-FFF2-40B4-BE49-F238E27FC236}">
                <a16:creationId xmlns:a16="http://schemas.microsoft.com/office/drawing/2014/main" id="{4D3BEE49-F50C-8F40-9CE1-C307DE741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554578" y="36384908"/>
            <a:ext cx="2376000" cy="2376000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A4366A98-5C7B-F64F-9987-F08840C8D334}"/>
              </a:ext>
            </a:extLst>
          </p:cNvPr>
          <p:cNvSpPr txBox="1">
            <a:spLocks/>
          </p:cNvSpPr>
          <p:nvPr/>
        </p:nvSpPr>
        <p:spPr>
          <a:xfrm>
            <a:off x="13871515" y="22386054"/>
            <a:ext cx="12618720" cy="1720001"/>
          </a:xfrm>
          <a:prstGeom prst="rect">
            <a:avLst/>
          </a:prstGeom>
          <a:noFill/>
        </p:spPr>
        <p:txBody>
          <a:bodyPr wrap="square" lIns="91440" tIns="144000" bIns="108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1: </a:t>
            </a:r>
            <a:r>
              <a:rPr lang="en-US" sz="4000" dirty="0">
                <a:latin typeface="Georgia" panose="02040502050405020303" pitchFamily="18" charset="0"/>
              </a:rPr>
              <a:t>WMed approved color palette.</a:t>
            </a:r>
          </a:p>
        </p:txBody>
      </p:sp>
      <p:pic>
        <p:nvPicPr>
          <p:cNvPr id="67" name="Picture 6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10E9D0B-7498-164B-85EC-8A2CE5AB54C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991412" y="9183982"/>
            <a:ext cx="12314837" cy="13603867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2E0544C3-32E9-1F47-8062-7C29AF78EFF1}"/>
              </a:ext>
            </a:extLst>
          </p:cNvPr>
          <p:cNvSpPr txBox="1">
            <a:spLocks/>
          </p:cNvSpPr>
          <p:nvPr/>
        </p:nvSpPr>
        <p:spPr>
          <a:xfrm>
            <a:off x="27445015" y="29210221"/>
            <a:ext cx="12168000" cy="5601533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Pay attention to spacing.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Do not alter the WMed logo. </a:t>
            </a:r>
          </a:p>
        </p:txBody>
      </p:sp>
    </p:spTree>
    <p:extLst>
      <p:ext uri="{BB962C8B-B14F-4D97-AF65-F5344CB8AC3E}">
        <p14:creationId xmlns:p14="http://schemas.microsoft.com/office/powerpoint/2010/main" val="338628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311E0A4-1255-B448-AC8E-C4887E931BEA}"/>
              </a:ext>
            </a:extLst>
          </p:cNvPr>
          <p:cNvSpPr/>
          <p:nvPr/>
        </p:nvSpPr>
        <p:spPr>
          <a:xfrm>
            <a:off x="27100800" y="35358908"/>
            <a:ext cx="12707999" cy="4428000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19A0A1-A42D-084A-8143-54D109DC704B}"/>
              </a:ext>
            </a:extLst>
          </p:cNvPr>
          <p:cNvSpPr/>
          <p:nvPr/>
        </p:nvSpPr>
        <p:spPr>
          <a:xfrm>
            <a:off x="424800" y="35358909"/>
            <a:ext cx="12707999" cy="4428000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6F1FC7-5E35-4043-962C-1DDB8667CBFE}"/>
              </a:ext>
            </a:extLst>
          </p:cNvPr>
          <p:cNvSpPr/>
          <p:nvPr/>
        </p:nvSpPr>
        <p:spPr>
          <a:xfrm>
            <a:off x="20385739" y="7122661"/>
            <a:ext cx="19440000" cy="27827064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77D64-6CD4-EE4E-9D16-C6AE6AD2CFCF}"/>
              </a:ext>
            </a:extLst>
          </p:cNvPr>
          <p:cNvSpPr/>
          <p:nvPr/>
        </p:nvSpPr>
        <p:spPr>
          <a:xfrm>
            <a:off x="424800" y="7122662"/>
            <a:ext cx="19440000" cy="27827063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1825386"/>
            <a:ext cx="5892800" cy="3581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2A0AC25-A8F6-2F42-BF64-9BFB030FD611}"/>
              </a:ext>
            </a:extLst>
          </p:cNvPr>
          <p:cNvSpPr/>
          <p:nvPr/>
        </p:nvSpPr>
        <p:spPr>
          <a:xfrm flipV="1">
            <a:off x="-3678" y="6520049"/>
            <a:ext cx="40248000" cy="249522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E0DC43-A06C-E946-AAFF-3283802DDEC2}"/>
              </a:ext>
            </a:extLst>
          </p:cNvPr>
          <p:cNvSpPr/>
          <p:nvPr/>
        </p:nvSpPr>
        <p:spPr>
          <a:xfrm>
            <a:off x="13412390" y="35358910"/>
            <a:ext cx="13428000" cy="4428000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3ECD376-AE1A-E642-B2F3-F79E4CE3A4CF}"/>
              </a:ext>
            </a:extLst>
          </p:cNvPr>
          <p:cNvSpPr txBox="1">
            <a:spLocks/>
          </p:cNvSpPr>
          <p:nvPr/>
        </p:nvSpPr>
        <p:spPr>
          <a:xfrm>
            <a:off x="685800" y="36843112"/>
            <a:ext cx="121680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400" dirty="0">
                <a:latin typeface="Georgia" panose="02040502050405020303" pitchFamily="18" charset="0"/>
              </a:rPr>
              <a:t>Lorem ipsum dolor sit amet, </a:t>
            </a:r>
            <a:r>
              <a:rPr lang="en-US" sz="4400" dirty="0" err="1">
                <a:latin typeface="Georgia" panose="02040502050405020303" pitchFamily="18" charset="0"/>
              </a:rPr>
              <a:t>consectetur</a:t>
            </a:r>
            <a:r>
              <a:rPr lang="en-US" sz="4400" dirty="0">
                <a:latin typeface="Georgia" panose="02040502050405020303" pitchFamily="18" charset="0"/>
              </a:rPr>
              <a:t> adipiscing elit, sed do eiusmod tempor incididunt ut labore et dolore magna aliqua.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18412F3-F2DB-6347-8280-1A604253CBDD}"/>
              </a:ext>
            </a:extLst>
          </p:cNvPr>
          <p:cNvSpPr txBox="1">
            <a:spLocks/>
          </p:cNvSpPr>
          <p:nvPr/>
        </p:nvSpPr>
        <p:spPr>
          <a:xfrm>
            <a:off x="13770929" y="36899437"/>
            <a:ext cx="12822109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err="1">
                <a:latin typeface="Georgia" panose="02040502050405020303" pitchFamily="18" charset="0"/>
              </a:rPr>
              <a:t>adipiscing</a:t>
            </a:r>
            <a:r>
              <a:rPr lang="en-US" sz="44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4400" dirty="0" err="1">
                <a:latin typeface="Georgia" panose="02040502050405020303" pitchFamily="18" charset="0"/>
              </a:rPr>
              <a:t>nostrud</a:t>
            </a:r>
            <a:r>
              <a:rPr lang="en-US" sz="44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3700454" y="1492427"/>
            <a:ext cx="5796547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Department/collaborating institution's logo: same height and/or width as WMed logo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BB6561-6B42-9345-870A-0493A524A739}"/>
              </a:ext>
            </a:extLst>
          </p:cNvPr>
          <p:cNvSpPr/>
          <p:nvPr/>
        </p:nvSpPr>
        <p:spPr>
          <a:xfrm>
            <a:off x="696842" y="35712000"/>
            <a:ext cx="12183049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B1A8B-0BCA-1346-9D1D-45A1164374D1}"/>
              </a:ext>
            </a:extLst>
          </p:cNvPr>
          <p:cNvSpPr/>
          <p:nvPr/>
        </p:nvSpPr>
        <p:spPr>
          <a:xfrm>
            <a:off x="13669043" y="35712000"/>
            <a:ext cx="12923995" cy="1126575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E59CCF0-3C80-3748-A19A-29F014236C14}"/>
              </a:ext>
            </a:extLst>
          </p:cNvPr>
          <p:cNvSpPr txBox="1">
            <a:spLocks/>
          </p:cNvSpPr>
          <p:nvPr/>
        </p:nvSpPr>
        <p:spPr>
          <a:xfrm>
            <a:off x="742949" y="23415293"/>
            <a:ext cx="18623232" cy="4924425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4400" dirty="0" err="1">
                <a:latin typeface="Georgia" panose="02040502050405020303" pitchFamily="18" charset="0"/>
              </a:rPr>
              <a:t>aliqua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4400" dirty="0" err="1">
                <a:latin typeface="Georgia" panose="02040502050405020303" pitchFamily="18" charset="0"/>
              </a:rPr>
              <a:t>ut</a:t>
            </a:r>
            <a:r>
              <a:rPr lang="en-US" sz="4400" dirty="0">
                <a:latin typeface="Georgia" panose="02040502050405020303" pitchFamily="18" charset="0"/>
              </a:rPr>
              <a:t> </a:t>
            </a:r>
            <a:r>
              <a:rPr lang="en-US" sz="4400" dirty="0" err="1">
                <a:latin typeface="Georgia" panose="02040502050405020303" pitchFamily="18" charset="0"/>
              </a:rPr>
              <a:t>aliquip</a:t>
            </a:r>
            <a:r>
              <a:rPr lang="en-US" sz="4400" dirty="0">
                <a:latin typeface="Georgia" panose="02040502050405020303" pitchFamily="18" charset="0"/>
              </a:rPr>
              <a:t>. 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4400" dirty="0" err="1">
                <a:latin typeface="Georgia" panose="02040502050405020303" pitchFamily="18" charset="0"/>
              </a:rPr>
              <a:t>pariatur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Excepteur</a:t>
            </a:r>
            <a:r>
              <a:rPr lang="en-US" sz="4400" dirty="0">
                <a:latin typeface="Georgia" panose="02040502050405020303" pitchFamily="18" charset="0"/>
              </a:rPr>
              <a:t> sint occaecat cupidatat non </a:t>
            </a:r>
            <a:r>
              <a:rPr lang="en-US" sz="4400" dirty="0" err="1">
                <a:latin typeface="Georgia" panose="02040502050405020303" pitchFamily="18" charset="0"/>
              </a:rPr>
              <a:t>proident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DE896AF5-1C5F-F74C-9FC4-195AF7DA2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6846"/>
              </p:ext>
            </p:extLst>
          </p:nvPr>
        </p:nvGraphicFramePr>
        <p:xfrm>
          <a:off x="30193200" y="22638834"/>
          <a:ext cx="8918959" cy="490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C20B41F2-B816-DA4B-A03E-07E16A4B5F1A}"/>
              </a:ext>
            </a:extLst>
          </p:cNvPr>
          <p:cNvGrpSpPr/>
          <p:nvPr/>
        </p:nvGrpSpPr>
        <p:grpSpPr>
          <a:xfrm>
            <a:off x="5807316" y="28352354"/>
            <a:ext cx="7325483" cy="4887332"/>
            <a:chOff x="15370885" y="26863299"/>
            <a:chExt cx="9033113" cy="5938402"/>
          </a:xfrm>
        </p:grpSpPr>
        <p:pic>
          <p:nvPicPr>
            <p:cNvPr id="61" name="Graphic 60" descr="Heart with pulse">
              <a:extLst>
                <a:ext uri="{FF2B5EF4-FFF2-40B4-BE49-F238E27FC236}">
                  <a16:creationId xmlns:a16="http://schemas.microsoft.com/office/drawing/2014/main" id="{569E4F1C-ED81-054C-A410-2D61DD765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62" name="Graphic 61" descr="Heartbeat">
              <a:extLst>
                <a:ext uri="{FF2B5EF4-FFF2-40B4-BE49-F238E27FC236}">
                  <a16:creationId xmlns:a16="http://schemas.microsoft.com/office/drawing/2014/main" id="{C7A63F12-DD15-FF41-99C9-D0395A185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63" name="Graphic 62" descr="Medicine">
              <a:extLst>
                <a:ext uri="{FF2B5EF4-FFF2-40B4-BE49-F238E27FC236}">
                  <a16:creationId xmlns:a16="http://schemas.microsoft.com/office/drawing/2014/main" id="{D9CA74E7-8A8D-3044-B272-82C007BF4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64" name="Graphic 63" descr="Brain">
              <a:extLst>
                <a:ext uri="{FF2B5EF4-FFF2-40B4-BE49-F238E27FC236}">
                  <a16:creationId xmlns:a16="http://schemas.microsoft.com/office/drawing/2014/main" id="{F1D97DE0-8281-1942-8C69-23AEC3E74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65" name="Graphic 64" descr="Needle">
              <a:extLst>
                <a:ext uri="{FF2B5EF4-FFF2-40B4-BE49-F238E27FC236}">
                  <a16:creationId xmlns:a16="http://schemas.microsoft.com/office/drawing/2014/main" id="{AC33CEE2-620D-8145-9A75-7E1A566C5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66" name="Graphic 65" descr="Eye dropper">
              <a:extLst>
                <a:ext uri="{FF2B5EF4-FFF2-40B4-BE49-F238E27FC236}">
                  <a16:creationId xmlns:a16="http://schemas.microsoft.com/office/drawing/2014/main" id="{CEC144BB-EA63-1545-B6C5-AB5E4AE1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67" name="Graphic 66" descr="First aid kit">
              <a:extLst>
                <a:ext uri="{FF2B5EF4-FFF2-40B4-BE49-F238E27FC236}">
                  <a16:creationId xmlns:a16="http://schemas.microsoft.com/office/drawing/2014/main" id="{04107CE2-58B5-4C4A-94A8-9A14F21E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68" name="Graphic 67" descr="Ambulance">
              <a:extLst>
                <a:ext uri="{FF2B5EF4-FFF2-40B4-BE49-F238E27FC236}">
                  <a16:creationId xmlns:a16="http://schemas.microsoft.com/office/drawing/2014/main" id="{C77B5623-CD71-5F4C-8906-32A0FA986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69" name="Graphic 68" descr="Brain in head">
              <a:extLst>
                <a:ext uri="{FF2B5EF4-FFF2-40B4-BE49-F238E27FC236}">
                  <a16:creationId xmlns:a16="http://schemas.microsoft.com/office/drawing/2014/main" id="{3982A824-E867-E847-BC60-9EF97A9D3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70" name="Graphic 69" descr="Stethoscope">
              <a:extLst>
                <a:ext uri="{FF2B5EF4-FFF2-40B4-BE49-F238E27FC236}">
                  <a16:creationId xmlns:a16="http://schemas.microsoft.com/office/drawing/2014/main" id="{405BDB12-C36A-4443-A859-33F61706D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71" name="Graphic 70" descr="DNA">
              <a:extLst>
                <a:ext uri="{FF2B5EF4-FFF2-40B4-BE49-F238E27FC236}">
                  <a16:creationId xmlns:a16="http://schemas.microsoft.com/office/drawing/2014/main" id="{25DBF273-CF0B-7142-A22B-E93114A8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72" name="Graphic 71" descr="Hospital">
              <a:extLst>
                <a:ext uri="{FF2B5EF4-FFF2-40B4-BE49-F238E27FC236}">
                  <a16:creationId xmlns:a16="http://schemas.microsoft.com/office/drawing/2014/main" id="{58753600-8953-D049-803B-FEAD96232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C7277D22-B6A5-F14D-A2F1-563E7F3B4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508852"/>
              </p:ext>
            </p:extLst>
          </p:nvPr>
        </p:nvGraphicFramePr>
        <p:xfrm>
          <a:off x="21870216" y="22746890"/>
          <a:ext cx="7013562" cy="504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75" name="Title 1">
            <a:extLst>
              <a:ext uri="{FF2B5EF4-FFF2-40B4-BE49-F238E27FC236}">
                <a16:creationId xmlns:a16="http://schemas.microsoft.com/office/drawing/2014/main" id="{97C42146-E36D-FF43-BA2B-CA53F5EC8D2A}"/>
              </a:ext>
            </a:extLst>
          </p:cNvPr>
          <p:cNvSpPr txBox="1">
            <a:spLocks/>
          </p:cNvSpPr>
          <p:nvPr/>
        </p:nvSpPr>
        <p:spPr>
          <a:xfrm>
            <a:off x="5897879" y="33499771"/>
            <a:ext cx="9248468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1: </a:t>
            </a:r>
            <a:r>
              <a:rPr lang="en-US" sz="4000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92E5F8-09AC-D54B-8CFD-6303C753D599}"/>
              </a:ext>
            </a:extLst>
          </p:cNvPr>
          <p:cNvSpPr/>
          <p:nvPr/>
        </p:nvSpPr>
        <p:spPr>
          <a:xfrm>
            <a:off x="618040" y="7357691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467584A-A288-294E-98EF-4767A5313072}"/>
              </a:ext>
            </a:extLst>
          </p:cNvPr>
          <p:cNvSpPr/>
          <p:nvPr/>
        </p:nvSpPr>
        <p:spPr>
          <a:xfrm>
            <a:off x="619200" y="22049513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53B84E-3F15-9940-B70E-A0FA8A54CD2A}"/>
              </a:ext>
            </a:extLst>
          </p:cNvPr>
          <p:cNvSpPr/>
          <p:nvPr/>
        </p:nvSpPr>
        <p:spPr>
          <a:xfrm>
            <a:off x="20654679" y="7363496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B1E02850-EB23-8A4D-B37E-43D187F3A018}"/>
              </a:ext>
            </a:extLst>
          </p:cNvPr>
          <p:cNvSpPr txBox="1">
            <a:spLocks/>
          </p:cNvSpPr>
          <p:nvPr/>
        </p:nvSpPr>
        <p:spPr>
          <a:xfrm>
            <a:off x="21081734" y="27437025"/>
            <a:ext cx="8590527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3: </a:t>
            </a:r>
            <a:r>
              <a:rPr lang="en-US" sz="4000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8DE859-2410-6A4A-A5EB-932B596F8E49}"/>
              </a:ext>
            </a:extLst>
          </p:cNvPr>
          <p:cNvSpPr/>
          <p:nvPr/>
        </p:nvSpPr>
        <p:spPr>
          <a:xfrm>
            <a:off x="20653200" y="29329399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308BD389-0CB7-1E4D-B440-F58DFF013F14}"/>
              </a:ext>
            </a:extLst>
          </p:cNvPr>
          <p:cNvSpPr txBox="1">
            <a:spLocks/>
          </p:cNvSpPr>
          <p:nvPr/>
        </p:nvSpPr>
        <p:spPr>
          <a:xfrm>
            <a:off x="31568841" y="27437025"/>
            <a:ext cx="792181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4: </a:t>
            </a:r>
            <a:r>
              <a:rPr lang="en-US" sz="4000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A53EC86-FFCE-EC4E-9AF4-DFF543430733}"/>
              </a:ext>
            </a:extLst>
          </p:cNvPr>
          <p:cNvSpPr txBox="1"/>
          <p:nvPr/>
        </p:nvSpPr>
        <p:spPr>
          <a:xfrm>
            <a:off x="742948" y="8710854"/>
            <a:ext cx="18955091" cy="1311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New Caledonia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Georgia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Trade Gothic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Univers</a:t>
            </a:r>
            <a:r>
              <a:rPr lang="en-US" sz="4400" dirty="0">
                <a:latin typeface="Georgia" panose="02040502050405020303" pitchFamily="18" charset="0"/>
              </a:rPr>
              <a:t>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44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See the </a:t>
            </a:r>
            <a:r>
              <a:rPr lang="en-US" sz="4400" dirty="0">
                <a:latin typeface="Georgia" panose="02040502050405020303" pitchFamily="18" charset="0"/>
                <a:hlinkClick r:id="rId33"/>
              </a:rPr>
              <a:t>WMed Identity Guide</a:t>
            </a:r>
            <a:r>
              <a:rPr lang="en-US" sz="44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4400" dirty="0">
                <a:latin typeface="Georgia" panose="02040502050405020303" pitchFamily="18" charset="0"/>
              </a:rPr>
              <a:t>EXAMPLE: 23.akkouch.pdf</a:t>
            </a:r>
          </a:p>
          <a:p>
            <a:r>
              <a:rPr lang="en-US" sz="4400" dirty="0">
                <a:latin typeface="Georgia" panose="02040502050405020303" pitchFamily="18" charset="0"/>
              </a:rPr>
              <a:t>A PowerPoint copy should always be retained. Save as a .pdf for submission to printing.</a:t>
            </a:r>
          </a:p>
          <a:p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D97463-87E1-0844-8E27-7C2847E8149A}"/>
              </a:ext>
            </a:extLst>
          </p:cNvPr>
          <p:cNvSpPr txBox="1"/>
          <p:nvPr/>
        </p:nvSpPr>
        <p:spPr>
          <a:xfrm>
            <a:off x="7122695" y="1061359"/>
            <a:ext cx="26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9830AA0-8F38-B94B-BFA2-E22CAA9B6B17}"/>
              </a:ext>
            </a:extLst>
          </p:cNvPr>
          <p:cNvSpPr txBox="1"/>
          <p:nvPr/>
        </p:nvSpPr>
        <p:spPr>
          <a:xfrm>
            <a:off x="7103176" y="3454856"/>
            <a:ext cx="2608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Presenting author name, other co-author’s names: 54-point, centered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895255E-5DD4-C642-8780-838E1D2720A6}"/>
              </a:ext>
            </a:extLst>
          </p:cNvPr>
          <p:cNvSpPr txBox="1"/>
          <p:nvPr/>
        </p:nvSpPr>
        <p:spPr>
          <a:xfrm>
            <a:off x="7122695" y="5153308"/>
            <a:ext cx="26084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</a:t>
            </a:r>
            <a:r>
              <a:rPr lang="en-US" sz="4800" dirty="0">
                <a:latin typeface="Georgia" panose="02040502050405020303" pitchFamily="18" charset="0"/>
                <a:ea typeface="Calibri" panose="020F0502020204030204" pitchFamily="34" charset="0"/>
              </a:rPr>
              <a:t>program, institution, city, state: 48-point, centered</a:t>
            </a:r>
            <a:r>
              <a:rPr lang="en-US" sz="4800" dirty="0">
                <a:effectLst/>
                <a:latin typeface="Georgia" panose="02040502050405020303" pitchFamily="18" charset="0"/>
              </a:rPr>
              <a:t> 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33EB1A34-9511-9D47-BD19-8EC942A9FCA3}"/>
              </a:ext>
            </a:extLst>
          </p:cNvPr>
          <p:cNvSpPr txBox="1">
            <a:spLocks/>
          </p:cNvSpPr>
          <p:nvPr/>
        </p:nvSpPr>
        <p:spPr>
          <a:xfrm>
            <a:off x="31568841" y="37152343"/>
            <a:ext cx="5816561" cy="800219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Georgia" panose="02040502050405020303" pitchFamily="18" charset="0"/>
              </a:rPr>
              <a:t>Scan for full abstract</a:t>
            </a:r>
          </a:p>
        </p:txBody>
      </p:sp>
      <p:pic>
        <p:nvPicPr>
          <p:cNvPr id="87" name="Picture 86" descr="Qr code&#10;&#10;Description automatically generated">
            <a:extLst>
              <a:ext uri="{FF2B5EF4-FFF2-40B4-BE49-F238E27FC236}">
                <a16:creationId xmlns:a16="http://schemas.microsoft.com/office/drawing/2014/main" id="{5A7ED608-7EB3-3545-B228-96682C57C44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6554578" y="36384908"/>
            <a:ext cx="2376000" cy="2376000"/>
          </a:xfrm>
          <a:prstGeom prst="rect">
            <a:avLst/>
          </a:prstGeom>
        </p:spPr>
      </p:pic>
      <p:sp>
        <p:nvSpPr>
          <p:cNvPr id="88" name="Title 1">
            <a:extLst>
              <a:ext uri="{FF2B5EF4-FFF2-40B4-BE49-F238E27FC236}">
                <a16:creationId xmlns:a16="http://schemas.microsoft.com/office/drawing/2014/main" id="{06247983-A2F1-7A48-8AF7-05007DF7F10C}"/>
              </a:ext>
            </a:extLst>
          </p:cNvPr>
          <p:cNvSpPr txBox="1">
            <a:spLocks/>
          </p:cNvSpPr>
          <p:nvPr/>
        </p:nvSpPr>
        <p:spPr>
          <a:xfrm>
            <a:off x="24277452" y="20850681"/>
            <a:ext cx="10375227" cy="1526522"/>
          </a:xfrm>
          <a:prstGeom prst="rect">
            <a:avLst/>
          </a:prstGeom>
          <a:noFill/>
        </p:spPr>
        <p:txBody>
          <a:bodyPr wrap="square" lIns="91440" tIns="144000" bIns="108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2: </a:t>
            </a:r>
            <a:r>
              <a:rPr lang="en-US" sz="4000" dirty="0">
                <a:latin typeface="Georgia" panose="02040502050405020303" pitchFamily="18" charset="0"/>
              </a:rPr>
              <a:t>WMed approved color palette.</a:t>
            </a:r>
          </a:p>
        </p:txBody>
      </p:sp>
      <p:pic>
        <p:nvPicPr>
          <p:cNvPr id="89" name="Picture 8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62A425A-52C2-EE4D-A848-2046DA96917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284927" y="8942400"/>
            <a:ext cx="10929571" cy="12073601"/>
          </a:xfrm>
          <a:prstGeom prst="rect">
            <a:avLst/>
          </a:prstGeom>
        </p:spPr>
      </p:pic>
      <p:sp>
        <p:nvSpPr>
          <p:cNvPr id="90" name="Title 1">
            <a:extLst>
              <a:ext uri="{FF2B5EF4-FFF2-40B4-BE49-F238E27FC236}">
                <a16:creationId xmlns:a16="http://schemas.microsoft.com/office/drawing/2014/main" id="{C2D3F10D-F0BA-0F4D-987F-AA892B649F86}"/>
              </a:ext>
            </a:extLst>
          </p:cNvPr>
          <p:cNvSpPr txBox="1">
            <a:spLocks/>
          </p:cNvSpPr>
          <p:nvPr/>
        </p:nvSpPr>
        <p:spPr>
          <a:xfrm>
            <a:off x="20553137" y="30618849"/>
            <a:ext cx="19059878" cy="4247317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Pay attention to spacing.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Do not alter the WMed logo. </a:t>
            </a:r>
          </a:p>
        </p:txBody>
      </p:sp>
    </p:spTree>
    <p:extLst>
      <p:ext uri="{BB962C8B-B14F-4D97-AF65-F5344CB8AC3E}">
        <p14:creationId xmlns:p14="http://schemas.microsoft.com/office/powerpoint/2010/main" val="166509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D3C9AEA-48B2-AA4B-B212-827930EB34F3}"/>
              </a:ext>
            </a:extLst>
          </p:cNvPr>
          <p:cNvSpPr/>
          <p:nvPr/>
        </p:nvSpPr>
        <p:spPr>
          <a:xfrm>
            <a:off x="31519906" y="35358908"/>
            <a:ext cx="8288893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8420D03-AB5C-284D-BDCF-39CCD6702A9B}"/>
              </a:ext>
            </a:extLst>
          </p:cNvPr>
          <p:cNvSpPr/>
          <p:nvPr/>
        </p:nvSpPr>
        <p:spPr>
          <a:xfrm>
            <a:off x="424800" y="35358909"/>
            <a:ext cx="12707999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DE0298-0BCA-C54E-B77A-5FB3F3F7406E}"/>
              </a:ext>
            </a:extLst>
          </p:cNvPr>
          <p:cNvSpPr/>
          <p:nvPr/>
        </p:nvSpPr>
        <p:spPr>
          <a:xfrm>
            <a:off x="20385739" y="7122661"/>
            <a:ext cx="19440000" cy="2782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32D3A1-9EA6-5B48-8E35-CB596685F96E}"/>
              </a:ext>
            </a:extLst>
          </p:cNvPr>
          <p:cNvSpPr/>
          <p:nvPr/>
        </p:nvSpPr>
        <p:spPr>
          <a:xfrm>
            <a:off x="424800" y="7122662"/>
            <a:ext cx="19440000" cy="27827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22E4E55C-5D24-E24E-8050-BFB3C8749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1825386"/>
            <a:ext cx="5892800" cy="3581400"/>
          </a:xfrm>
          <a:prstGeom prst="rect">
            <a:avLst/>
          </a:prstGeom>
        </p:spPr>
      </p:pic>
      <p:graphicFrame>
        <p:nvGraphicFramePr>
          <p:cNvPr id="62" name="Diagram 61">
            <a:extLst>
              <a:ext uri="{FF2B5EF4-FFF2-40B4-BE49-F238E27FC236}">
                <a16:creationId xmlns:a16="http://schemas.microsoft.com/office/drawing/2014/main" id="{672FAB07-D028-464C-AF04-4EA83EE39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1954"/>
              </p:ext>
            </p:extLst>
          </p:nvPr>
        </p:nvGraphicFramePr>
        <p:xfrm>
          <a:off x="29468012" y="9391934"/>
          <a:ext cx="10049912" cy="640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B13FB8A4-671A-ED4A-9AB0-B82070F43BDB}"/>
              </a:ext>
            </a:extLst>
          </p:cNvPr>
          <p:cNvGrpSpPr/>
          <p:nvPr/>
        </p:nvGrpSpPr>
        <p:grpSpPr>
          <a:xfrm>
            <a:off x="21738978" y="9628004"/>
            <a:ext cx="6871393" cy="5480317"/>
            <a:chOff x="15370885" y="26863299"/>
            <a:chExt cx="9033113" cy="5938402"/>
          </a:xfrm>
        </p:grpSpPr>
        <p:pic>
          <p:nvPicPr>
            <p:cNvPr id="64" name="Graphic 63" descr="Heart with pulse">
              <a:extLst>
                <a:ext uri="{FF2B5EF4-FFF2-40B4-BE49-F238E27FC236}">
                  <a16:creationId xmlns:a16="http://schemas.microsoft.com/office/drawing/2014/main" id="{DE0C10B6-840D-E64F-9FBD-DB1BC9BD5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65" name="Graphic 64" descr="Heartbeat">
              <a:extLst>
                <a:ext uri="{FF2B5EF4-FFF2-40B4-BE49-F238E27FC236}">
                  <a16:creationId xmlns:a16="http://schemas.microsoft.com/office/drawing/2014/main" id="{41F95B30-9B65-2944-B86E-50FF32FC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66" name="Graphic 65" descr="Medicine">
              <a:extLst>
                <a:ext uri="{FF2B5EF4-FFF2-40B4-BE49-F238E27FC236}">
                  <a16:creationId xmlns:a16="http://schemas.microsoft.com/office/drawing/2014/main" id="{28BE5A79-DA2A-B940-85E0-8786B3063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67" name="Graphic 66" descr="Brain">
              <a:extLst>
                <a:ext uri="{FF2B5EF4-FFF2-40B4-BE49-F238E27FC236}">
                  <a16:creationId xmlns:a16="http://schemas.microsoft.com/office/drawing/2014/main" id="{DB481B33-74C7-1044-8486-4849B3022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68" name="Graphic 67" descr="Needle">
              <a:extLst>
                <a:ext uri="{FF2B5EF4-FFF2-40B4-BE49-F238E27FC236}">
                  <a16:creationId xmlns:a16="http://schemas.microsoft.com/office/drawing/2014/main" id="{B0449215-5ABB-0341-97B2-8A4243149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69" name="Graphic 68" descr="Eye dropper">
              <a:extLst>
                <a:ext uri="{FF2B5EF4-FFF2-40B4-BE49-F238E27FC236}">
                  <a16:creationId xmlns:a16="http://schemas.microsoft.com/office/drawing/2014/main" id="{D0EDA327-C3ED-7440-842F-5F7C9CBD2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70" name="Graphic 69" descr="First aid kit">
              <a:extLst>
                <a:ext uri="{FF2B5EF4-FFF2-40B4-BE49-F238E27FC236}">
                  <a16:creationId xmlns:a16="http://schemas.microsoft.com/office/drawing/2014/main" id="{C07A6E61-F5B3-9641-A422-0A0B25A0D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71" name="Graphic 70" descr="Ambulance">
              <a:extLst>
                <a:ext uri="{FF2B5EF4-FFF2-40B4-BE49-F238E27FC236}">
                  <a16:creationId xmlns:a16="http://schemas.microsoft.com/office/drawing/2014/main" id="{16763F63-E91A-FF4E-AF99-9DB6CC5E8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72" name="Graphic 71" descr="Brain in head">
              <a:extLst>
                <a:ext uri="{FF2B5EF4-FFF2-40B4-BE49-F238E27FC236}">
                  <a16:creationId xmlns:a16="http://schemas.microsoft.com/office/drawing/2014/main" id="{E2719E31-8908-9343-9D01-6F5713A42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73" name="Graphic 72" descr="Stethoscope">
              <a:extLst>
                <a:ext uri="{FF2B5EF4-FFF2-40B4-BE49-F238E27FC236}">
                  <a16:creationId xmlns:a16="http://schemas.microsoft.com/office/drawing/2014/main" id="{125E0242-8D31-EB46-9B94-62D37D64B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74" name="Graphic 73" descr="DNA">
              <a:extLst>
                <a:ext uri="{FF2B5EF4-FFF2-40B4-BE49-F238E27FC236}">
                  <a16:creationId xmlns:a16="http://schemas.microsoft.com/office/drawing/2014/main" id="{9F3B607C-E575-3644-873A-DE7AC58DB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75" name="Graphic 74" descr="Hospital">
              <a:extLst>
                <a:ext uri="{FF2B5EF4-FFF2-40B4-BE49-F238E27FC236}">
                  <a16:creationId xmlns:a16="http://schemas.microsoft.com/office/drawing/2014/main" id="{06739093-DE3B-3D42-AC1F-49363B293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1A7DB397-9ED4-FB4A-9B9C-8726A3E56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636103"/>
              </p:ext>
            </p:extLst>
          </p:nvPr>
        </p:nvGraphicFramePr>
        <p:xfrm>
          <a:off x="25168374" y="20398643"/>
          <a:ext cx="10932137" cy="71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D99DA00D-B7D2-7248-87FF-F4584678D334}"/>
              </a:ext>
            </a:extLst>
          </p:cNvPr>
          <p:cNvSpPr/>
          <p:nvPr/>
        </p:nvSpPr>
        <p:spPr>
          <a:xfrm flipV="1">
            <a:off x="-3678" y="6520049"/>
            <a:ext cx="40248000" cy="249522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19DE8EF-58A2-9E4C-95E4-9272300AC384}"/>
              </a:ext>
            </a:extLst>
          </p:cNvPr>
          <p:cNvSpPr/>
          <p:nvPr/>
        </p:nvSpPr>
        <p:spPr>
          <a:xfrm>
            <a:off x="13412390" y="35358910"/>
            <a:ext cx="13428000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DA9A7A00-35B8-C947-94D0-F0360F6B41BE}"/>
              </a:ext>
            </a:extLst>
          </p:cNvPr>
          <p:cNvSpPr txBox="1">
            <a:spLocks/>
          </p:cNvSpPr>
          <p:nvPr/>
        </p:nvSpPr>
        <p:spPr>
          <a:xfrm>
            <a:off x="748586" y="37328113"/>
            <a:ext cx="145495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827DF8E7-87BE-6749-9F36-4E8307ED1BD0}"/>
              </a:ext>
            </a:extLst>
          </p:cNvPr>
          <p:cNvSpPr txBox="1">
            <a:spLocks/>
          </p:cNvSpPr>
          <p:nvPr/>
        </p:nvSpPr>
        <p:spPr>
          <a:xfrm>
            <a:off x="16436182" y="37330864"/>
            <a:ext cx="145495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err="1">
                <a:latin typeface="Georgia" panose="02040502050405020303" pitchFamily="18" charset="0"/>
              </a:rPr>
              <a:t>adipiscing</a:t>
            </a:r>
            <a:r>
              <a:rPr lang="en-US" sz="44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4400" dirty="0" err="1">
                <a:latin typeface="Georgia" panose="02040502050405020303" pitchFamily="18" charset="0"/>
              </a:rPr>
              <a:t>nostrud</a:t>
            </a:r>
            <a:r>
              <a:rPr lang="en-US" sz="44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B6998C-77FA-D94D-A031-DBBFB2D2C21A}"/>
              </a:ext>
            </a:extLst>
          </p:cNvPr>
          <p:cNvSpPr txBox="1"/>
          <p:nvPr/>
        </p:nvSpPr>
        <p:spPr>
          <a:xfrm>
            <a:off x="33700454" y="1492427"/>
            <a:ext cx="5796547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Department/collaborating institution's logo: same height and/or width as WMed logo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49F9888C-3155-9C41-8692-06FC9D36C7EE}"/>
              </a:ext>
            </a:extLst>
          </p:cNvPr>
          <p:cNvSpPr txBox="1">
            <a:spLocks/>
          </p:cNvSpPr>
          <p:nvPr/>
        </p:nvSpPr>
        <p:spPr>
          <a:xfrm>
            <a:off x="21139345" y="16346204"/>
            <a:ext cx="9248468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1: </a:t>
            </a:r>
            <a:r>
              <a:rPr lang="en-US" sz="4000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6F90BE-CA39-974F-A3B9-671AE4A7C8CA}"/>
              </a:ext>
            </a:extLst>
          </p:cNvPr>
          <p:cNvSpPr/>
          <p:nvPr/>
        </p:nvSpPr>
        <p:spPr>
          <a:xfrm>
            <a:off x="619200" y="22049513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C9ECE39-FE24-9E46-AB72-831A137DE6D5}"/>
              </a:ext>
            </a:extLst>
          </p:cNvPr>
          <p:cNvSpPr/>
          <p:nvPr/>
        </p:nvSpPr>
        <p:spPr>
          <a:xfrm>
            <a:off x="20654679" y="7363496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8488D4E-10C3-D54D-8A85-B14C43CB0473}"/>
              </a:ext>
            </a:extLst>
          </p:cNvPr>
          <p:cNvSpPr/>
          <p:nvPr/>
        </p:nvSpPr>
        <p:spPr>
          <a:xfrm>
            <a:off x="618038" y="35982062"/>
            <a:ext cx="14760000" cy="118343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EF3A6E-DC7E-E14E-87C2-F2C91EA01B3C}"/>
              </a:ext>
            </a:extLst>
          </p:cNvPr>
          <p:cNvSpPr/>
          <p:nvPr/>
        </p:nvSpPr>
        <p:spPr>
          <a:xfrm>
            <a:off x="16280507" y="35982062"/>
            <a:ext cx="1476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9043CD66-DE86-6444-899C-A384F95A1F6C}"/>
              </a:ext>
            </a:extLst>
          </p:cNvPr>
          <p:cNvSpPr txBox="1">
            <a:spLocks/>
          </p:cNvSpPr>
          <p:nvPr/>
        </p:nvSpPr>
        <p:spPr>
          <a:xfrm>
            <a:off x="21081734" y="27437025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3: </a:t>
            </a:r>
            <a:r>
              <a:rPr lang="en-US" sz="4000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2E9DC375-505E-F141-AA45-2A5D3B4F872E}"/>
              </a:ext>
            </a:extLst>
          </p:cNvPr>
          <p:cNvSpPr txBox="1">
            <a:spLocks/>
          </p:cNvSpPr>
          <p:nvPr/>
        </p:nvSpPr>
        <p:spPr>
          <a:xfrm>
            <a:off x="30634442" y="16455424"/>
            <a:ext cx="7687701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2: </a:t>
            </a:r>
            <a:r>
              <a:rPr lang="en-US" sz="4000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1BBC5C9-B207-E94B-9531-C2EF1537DD5C}"/>
              </a:ext>
            </a:extLst>
          </p:cNvPr>
          <p:cNvSpPr/>
          <p:nvPr/>
        </p:nvSpPr>
        <p:spPr>
          <a:xfrm>
            <a:off x="618040" y="7357691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6201D-911D-B04D-9FF1-EDE5B6A508D4}"/>
              </a:ext>
            </a:extLst>
          </p:cNvPr>
          <p:cNvSpPr/>
          <p:nvPr/>
        </p:nvSpPr>
        <p:spPr>
          <a:xfrm>
            <a:off x="370353" y="7176125"/>
            <a:ext cx="19476000" cy="14436000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B2CBB6-1DD8-FF41-A21F-2C45263E8597}"/>
              </a:ext>
            </a:extLst>
          </p:cNvPr>
          <p:cNvSpPr/>
          <p:nvPr/>
        </p:nvSpPr>
        <p:spPr>
          <a:xfrm>
            <a:off x="361389" y="21862350"/>
            <a:ext cx="19476000" cy="13671957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07EF157-E706-C745-9BE9-A65A9665D60D}"/>
              </a:ext>
            </a:extLst>
          </p:cNvPr>
          <p:cNvSpPr/>
          <p:nvPr/>
        </p:nvSpPr>
        <p:spPr>
          <a:xfrm>
            <a:off x="20358058" y="7176124"/>
            <a:ext cx="19476000" cy="21980901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1C58C9C-73BD-4944-ADCA-08FE1848209D}"/>
              </a:ext>
            </a:extLst>
          </p:cNvPr>
          <p:cNvSpPr/>
          <p:nvPr/>
        </p:nvSpPr>
        <p:spPr>
          <a:xfrm>
            <a:off x="20368802" y="29402991"/>
            <a:ext cx="19476000" cy="6131315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E3ECCC6-C5D3-C744-B58B-225B17F74E90}"/>
              </a:ext>
            </a:extLst>
          </p:cNvPr>
          <p:cNvSpPr/>
          <p:nvPr/>
        </p:nvSpPr>
        <p:spPr>
          <a:xfrm>
            <a:off x="16011432" y="35774400"/>
            <a:ext cx="15295145" cy="4049509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574DF32-E175-4F4D-91DF-A17BA7A830A2}"/>
              </a:ext>
            </a:extLst>
          </p:cNvPr>
          <p:cNvSpPr/>
          <p:nvPr/>
        </p:nvSpPr>
        <p:spPr>
          <a:xfrm>
            <a:off x="368735" y="35774399"/>
            <a:ext cx="15295145" cy="4049509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475EFD6-82E4-704F-B6F3-AE44C51A8D4B}"/>
              </a:ext>
            </a:extLst>
          </p:cNvPr>
          <p:cNvSpPr/>
          <p:nvPr/>
        </p:nvSpPr>
        <p:spPr>
          <a:xfrm>
            <a:off x="31654129" y="35774400"/>
            <a:ext cx="8179929" cy="4049508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55D3078-312B-874E-B780-54670A81F597}"/>
              </a:ext>
            </a:extLst>
          </p:cNvPr>
          <p:cNvSpPr txBox="1"/>
          <p:nvPr/>
        </p:nvSpPr>
        <p:spPr>
          <a:xfrm>
            <a:off x="742948" y="8674278"/>
            <a:ext cx="18955091" cy="137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New Caledonia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Georgia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Trade Gothic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Univers</a:t>
            </a:r>
            <a:r>
              <a:rPr lang="en-US" sz="4400" dirty="0">
                <a:latin typeface="Georgia" panose="02040502050405020303" pitchFamily="18" charset="0"/>
              </a:rPr>
              <a:t>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44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4400" dirty="0">
                <a:latin typeface="Georgia" panose="02040502050405020303" pitchFamily="18" charset="0"/>
              </a:rPr>
              <a:t>See the </a:t>
            </a:r>
            <a:r>
              <a:rPr lang="en-US" sz="4400" dirty="0">
                <a:latin typeface="Georgia" panose="02040502050405020303" pitchFamily="18" charset="0"/>
                <a:hlinkClick r:id="rId33"/>
              </a:rPr>
              <a:t>WMed Identity Guide</a:t>
            </a:r>
            <a:r>
              <a:rPr lang="en-US" sz="44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4400" dirty="0">
                <a:latin typeface="Georgia" panose="02040502050405020303" pitchFamily="18" charset="0"/>
              </a:rPr>
              <a:t>EXAMPLE: 23.akkouch.pdf</a:t>
            </a:r>
          </a:p>
          <a:p>
            <a:r>
              <a:rPr lang="en-US" sz="4400" dirty="0">
                <a:latin typeface="Georgia" panose="02040502050405020303" pitchFamily="18" charset="0"/>
              </a:rPr>
              <a:t>A PowerPoint copy should always be retained. Save as a .pdf for submission to printing. </a:t>
            </a:r>
          </a:p>
          <a:p>
            <a:r>
              <a:rPr lang="en-US" sz="4400" dirty="0">
                <a:latin typeface="Georgia" panose="02040502050405020303" pitchFamily="18" charset="0"/>
              </a:rPr>
              <a:t>Please read this paper for more tips: https://</a:t>
            </a:r>
            <a:r>
              <a:rPr lang="en-US" sz="4400" dirty="0" err="1">
                <a:latin typeface="Georgia" panose="02040502050405020303" pitchFamily="18" charset="0"/>
              </a:rPr>
              <a:t>qrco.de</a:t>
            </a:r>
            <a:r>
              <a:rPr lang="en-US" sz="4400" dirty="0">
                <a:latin typeface="Georgia" panose="02040502050405020303" pitchFamily="18" charset="0"/>
              </a:rPr>
              <a:t>/</a:t>
            </a:r>
            <a:r>
              <a:rPr lang="en-US" sz="4400" dirty="0" err="1">
                <a:latin typeface="Georgia" panose="02040502050405020303" pitchFamily="18" charset="0"/>
              </a:rPr>
              <a:t>bcrgjy</a:t>
            </a:r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0D5B566-CD85-774C-948E-3CE0CA57955D}"/>
              </a:ext>
            </a:extLst>
          </p:cNvPr>
          <p:cNvSpPr txBox="1"/>
          <p:nvPr/>
        </p:nvSpPr>
        <p:spPr>
          <a:xfrm>
            <a:off x="658856" y="23718697"/>
            <a:ext cx="18949452" cy="1147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eorgia" panose="02040502050405020303" pitchFamily="18" charset="0"/>
              </a:rPr>
              <a:t>Poster Design Tips: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Georgia" panose="02040502050405020303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Simple is good, don’t make things crowded. (This includes the title and body)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Make important information stand out.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	 (Bullets and numbering can improve readability)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Pay attention to spacing. Keep uniform distances down the column and in each section.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Do not alter the WMed logo.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(this will result in rejection by FASTSIGNS)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View your poster at 200% size to ensure you are happy with the graphic quality.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9F5DB0D-73CE-AE40-B3C2-7099516463C9}"/>
              </a:ext>
            </a:extLst>
          </p:cNvPr>
          <p:cNvSpPr txBox="1"/>
          <p:nvPr/>
        </p:nvSpPr>
        <p:spPr>
          <a:xfrm>
            <a:off x="7122695" y="1061359"/>
            <a:ext cx="26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5BF5E73-E947-614B-99C7-60ABE4206F62}"/>
              </a:ext>
            </a:extLst>
          </p:cNvPr>
          <p:cNvSpPr txBox="1"/>
          <p:nvPr/>
        </p:nvSpPr>
        <p:spPr>
          <a:xfrm>
            <a:off x="7103176" y="3454856"/>
            <a:ext cx="2608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Presenting author name, other co-author’s names: 54-point, centered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85D5850-0020-C74C-80B6-C21DF67B1700}"/>
              </a:ext>
            </a:extLst>
          </p:cNvPr>
          <p:cNvSpPr txBox="1"/>
          <p:nvPr/>
        </p:nvSpPr>
        <p:spPr>
          <a:xfrm>
            <a:off x="7122695" y="5153308"/>
            <a:ext cx="26084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</a:t>
            </a:r>
            <a:r>
              <a:rPr lang="en-US" sz="4800" dirty="0">
                <a:latin typeface="Georgia" panose="02040502050405020303" pitchFamily="18" charset="0"/>
                <a:ea typeface="Calibri" panose="020F0502020204030204" pitchFamily="34" charset="0"/>
              </a:rPr>
              <a:t>program, institution, city, state: 48-point, centered</a:t>
            </a:r>
            <a:r>
              <a:rPr lang="en-US" sz="4800" dirty="0">
                <a:effectLst/>
                <a:latin typeface="Georgia" panose="02040502050405020303" pitchFamily="18" charset="0"/>
              </a:rPr>
              <a:t> 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4A35ADBD-C0DC-6244-A43F-08030289DD2E}"/>
              </a:ext>
            </a:extLst>
          </p:cNvPr>
          <p:cNvSpPr txBox="1">
            <a:spLocks/>
          </p:cNvSpPr>
          <p:nvPr/>
        </p:nvSpPr>
        <p:spPr>
          <a:xfrm>
            <a:off x="32154057" y="37152343"/>
            <a:ext cx="5816561" cy="800219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Georgia" panose="02040502050405020303" pitchFamily="18" charset="0"/>
              </a:rPr>
              <a:t>Scan for full abstract</a:t>
            </a:r>
          </a:p>
        </p:txBody>
      </p:sp>
      <p:pic>
        <p:nvPicPr>
          <p:cNvPr id="108" name="Picture 107" descr="Qr code&#10;&#10;Description automatically generated">
            <a:extLst>
              <a:ext uri="{FF2B5EF4-FFF2-40B4-BE49-F238E27FC236}">
                <a16:creationId xmlns:a16="http://schemas.microsoft.com/office/drawing/2014/main" id="{C12DB390-5D57-AC45-B832-41936591494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139794" y="36384908"/>
            <a:ext cx="2376000" cy="2376000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1DE3110F-ECBE-924F-AAA5-360EDE79BF86}"/>
              </a:ext>
            </a:extLst>
          </p:cNvPr>
          <p:cNvSpPr/>
          <p:nvPr/>
        </p:nvSpPr>
        <p:spPr>
          <a:xfrm>
            <a:off x="20653200" y="29365975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956C6FA3-DDFF-5943-AE90-57921E1E4560}"/>
              </a:ext>
            </a:extLst>
          </p:cNvPr>
          <p:cNvSpPr txBox="1">
            <a:spLocks/>
          </p:cNvSpPr>
          <p:nvPr/>
        </p:nvSpPr>
        <p:spPr>
          <a:xfrm>
            <a:off x="20553137" y="30655425"/>
            <a:ext cx="19059878" cy="4247317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Pay attention to spacing.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Do not alter the WMed logo. </a:t>
            </a:r>
          </a:p>
        </p:txBody>
      </p:sp>
    </p:spTree>
    <p:extLst>
      <p:ext uri="{BB962C8B-B14F-4D97-AF65-F5344CB8AC3E}">
        <p14:creationId xmlns:p14="http://schemas.microsoft.com/office/powerpoint/2010/main" val="26399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1"/>
            </a:gs>
            <a:gs pos="74000">
              <a:srgbClr val="EBD397"/>
            </a:gs>
            <a:gs pos="83000">
              <a:srgbClr val="EBD397"/>
            </a:gs>
            <a:gs pos="100000">
              <a:srgbClr val="EBD3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5EDF14C-B21A-A240-B80B-13F181E248CF}"/>
              </a:ext>
            </a:extLst>
          </p:cNvPr>
          <p:cNvSpPr/>
          <p:nvPr/>
        </p:nvSpPr>
        <p:spPr>
          <a:xfrm>
            <a:off x="31519906" y="35358908"/>
            <a:ext cx="8288893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DD1194-BA76-A84E-A5E2-499ED934F33D}"/>
              </a:ext>
            </a:extLst>
          </p:cNvPr>
          <p:cNvSpPr/>
          <p:nvPr/>
        </p:nvSpPr>
        <p:spPr>
          <a:xfrm>
            <a:off x="424800" y="35358909"/>
            <a:ext cx="12707999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C6249F-A840-8145-8EF7-A60542040FBC}"/>
              </a:ext>
            </a:extLst>
          </p:cNvPr>
          <p:cNvSpPr/>
          <p:nvPr/>
        </p:nvSpPr>
        <p:spPr>
          <a:xfrm>
            <a:off x="20385739" y="7122661"/>
            <a:ext cx="19440000" cy="2782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52BEA5-82F0-7D4B-9E97-40ECF5747A29}"/>
              </a:ext>
            </a:extLst>
          </p:cNvPr>
          <p:cNvSpPr/>
          <p:nvPr/>
        </p:nvSpPr>
        <p:spPr>
          <a:xfrm>
            <a:off x="424800" y="7122662"/>
            <a:ext cx="19440000" cy="27827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392047BD-B312-2447-A277-4FDF0282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1825386"/>
            <a:ext cx="5892800" cy="35814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0F9F2DBE-3A90-FE46-B6D6-40192079B9E2}"/>
              </a:ext>
            </a:extLst>
          </p:cNvPr>
          <p:cNvSpPr txBox="1">
            <a:spLocks/>
          </p:cNvSpPr>
          <p:nvPr/>
        </p:nvSpPr>
        <p:spPr>
          <a:xfrm>
            <a:off x="742949" y="23415293"/>
            <a:ext cx="18623232" cy="4924425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4400" dirty="0" err="1">
                <a:latin typeface="Georgia" panose="02040502050405020303" pitchFamily="18" charset="0"/>
              </a:rPr>
              <a:t>aliqua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4400" dirty="0" err="1">
                <a:latin typeface="Georgia" panose="02040502050405020303" pitchFamily="18" charset="0"/>
              </a:rPr>
              <a:t>ut</a:t>
            </a:r>
            <a:r>
              <a:rPr lang="en-US" sz="4400" dirty="0">
                <a:latin typeface="Georgia" panose="02040502050405020303" pitchFamily="18" charset="0"/>
              </a:rPr>
              <a:t> </a:t>
            </a:r>
            <a:r>
              <a:rPr lang="en-US" sz="4400" dirty="0" err="1">
                <a:latin typeface="Georgia" panose="02040502050405020303" pitchFamily="18" charset="0"/>
              </a:rPr>
              <a:t>aliquip</a:t>
            </a:r>
            <a:r>
              <a:rPr lang="en-US" sz="4400" dirty="0">
                <a:latin typeface="Georgia" panose="02040502050405020303" pitchFamily="18" charset="0"/>
              </a:rPr>
              <a:t>. 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4400" dirty="0" err="1">
                <a:latin typeface="Georgia" panose="02040502050405020303" pitchFamily="18" charset="0"/>
              </a:rPr>
              <a:t>pariatur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Excepteur</a:t>
            </a:r>
            <a:r>
              <a:rPr lang="en-US" sz="4400" dirty="0">
                <a:latin typeface="Georgia" panose="02040502050405020303" pitchFamily="18" charset="0"/>
              </a:rPr>
              <a:t> sint occaecat cupidatat non </a:t>
            </a:r>
            <a:r>
              <a:rPr lang="en-US" sz="4400" dirty="0" err="1">
                <a:latin typeface="Georgia" panose="02040502050405020303" pitchFamily="18" charset="0"/>
              </a:rPr>
              <a:t>proident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8EEF78-D6AF-5541-B982-CDCCC26D19F5}"/>
              </a:ext>
            </a:extLst>
          </p:cNvPr>
          <p:cNvGrpSpPr/>
          <p:nvPr/>
        </p:nvGrpSpPr>
        <p:grpSpPr>
          <a:xfrm>
            <a:off x="5807316" y="28863630"/>
            <a:ext cx="8674967" cy="5546488"/>
            <a:chOff x="15370885" y="26863299"/>
            <a:chExt cx="9033113" cy="5938402"/>
          </a:xfrm>
        </p:grpSpPr>
        <p:pic>
          <p:nvPicPr>
            <p:cNvPr id="64" name="Graphic 63" descr="Heart with pulse">
              <a:extLst>
                <a:ext uri="{FF2B5EF4-FFF2-40B4-BE49-F238E27FC236}">
                  <a16:creationId xmlns:a16="http://schemas.microsoft.com/office/drawing/2014/main" id="{073195DF-AAD4-B348-9814-0C624E42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65" name="Graphic 64" descr="Heartbeat">
              <a:extLst>
                <a:ext uri="{FF2B5EF4-FFF2-40B4-BE49-F238E27FC236}">
                  <a16:creationId xmlns:a16="http://schemas.microsoft.com/office/drawing/2014/main" id="{4EA4A9B7-BFE6-D14D-A229-D5178A37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66" name="Graphic 65" descr="Medicine">
              <a:extLst>
                <a:ext uri="{FF2B5EF4-FFF2-40B4-BE49-F238E27FC236}">
                  <a16:creationId xmlns:a16="http://schemas.microsoft.com/office/drawing/2014/main" id="{CF976192-0B4A-9946-9BA2-D1FFF44EB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67" name="Graphic 66" descr="Brain">
              <a:extLst>
                <a:ext uri="{FF2B5EF4-FFF2-40B4-BE49-F238E27FC236}">
                  <a16:creationId xmlns:a16="http://schemas.microsoft.com/office/drawing/2014/main" id="{1C2F5027-EA46-7E42-9FE4-11677005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68" name="Graphic 67" descr="Needle">
              <a:extLst>
                <a:ext uri="{FF2B5EF4-FFF2-40B4-BE49-F238E27FC236}">
                  <a16:creationId xmlns:a16="http://schemas.microsoft.com/office/drawing/2014/main" id="{4D2A69A4-1254-2445-B922-098178019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69" name="Graphic 68" descr="Eye dropper">
              <a:extLst>
                <a:ext uri="{FF2B5EF4-FFF2-40B4-BE49-F238E27FC236}">
                  <a16:creationId xmlns:a16="http://schemas.microsoft.com/office/drawing/2014/main" id="{00860EF5-B39B-5346-A323-EB2A2A993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70" name="Graphic 69" descr="First aid kit">
              <a:extLst>
                <a:ext uri="{FF2B5EF4-FFF2-40B4-BE49-F238E27FC236}">
                  <a16:creationId xmlns:a16="http://schemas.microsoft.com/office/drawing/2014/main" id="{29E87589-0CC9-2742-8A1F-3EFD524EA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71" name="Graphic 70" descr="Ambulance">
              <a:extLst>
                <a:ext uri="{FF2B5EF4-FFF2-40B4-BE49-F238E27FC236}">
                  <a16:creationId xmlns:a16="http://schemas.microsoft.com/office/drawing/2014/main" id="{7E42225E-62EE-4A4A-A350-F994A854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72" name="Graphic 71" descr="Brain in head">
              <a:extLst>
                <a:ext uri="{FF2B5EF4-FFF2-40B4-BE49-F238E27FC236}">
                  <a16:creationId xmlns:a16="http://schemas.microsoft.com/office/drawing/2014/main" id="{332034B2-BAD2-5F4E-BB65-F3993F2FC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73" name="Graphic 72" descr="Stethoscope">
              <a:extLst>
                <a:ext uri="{FF2B5EF4-FFF2-40B4-BE49-F238E27FC236}">
                  <a16:creationId xmlns:a16="http://schemas.microsoft.com/office/drawing/2014/main" id="{9138CE7E-FCE7-CB4A-806C-87FA5A513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74" name="Graphic 73" descr="DNA">
              <a:extLst>
                <a:ext uri="{FF2B5EF4-FFF2-40B4-BE49-F238E27FC236}">
                  <a16:creationId xmlns:a16="http://schemas.microsoft.com/office/drawing/2014/main" id="{5C415DB9-F4BA-F54C-B7F9-9B13A9FF7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75" name="Graphic 74" descr="Hospital">
              <a:extLst>
                <a:ext uri="{FF2B5EF4-FFF2-40B4-BE49-F238E27FC236}">
                  <a16:creationId xmlns:a16="http://schemas.microsoft.com/office/drawing/2014/main" id="{024E4CB9-4D88-C745-87A4-60CC23CDF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10884A0-06A6-D049-B82A-8B5B758CA802}"/>
              </a:ext>
            </a:extLst>
          </p:cNvPr>
          <p:cNvSpPr/>
          <p:nvPr/>
        </p:nvSpPr>
        <p:spPr>
          <a:xfrm flipV="1">
            <a:off x="-3678" y="6520049"/>
            <a:ext cx="40248000" cy="249522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4D4B1E-D88B-3049-A959-333CFC567319}"/>
              </a:ext>
            </a:extLst>
          </p:cNvPr>
          <p:cNvSpPr/>
          <p:nvPr/>
        </p:nvSpPr>
        <p:spPr>
          <a:xfrm>
            <a:off x="13412390" y="35358910"/>
            <a:ext cx="13428000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55496D88-3C43-B84E-964B-FF96565FF916}"/>
              </a:ext>
            </a:extLst>
          </p:cNvPr>
          <p:cNvSpPr txBox="1">
            <a:spLocks/>
          </p:cNvSpPr>
          <p:nvPr/>
        </p:nvSpPr>
        <p:spPr>
          <a:xfrm>
            <a:off x="748586" y="37328113"/>
            <a:ext cx="145495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9ADDA85C-DC7C-CF4F-AF1D-CE4017E94401}"/>
              </a:ext>
            </a:extLst>
          </p:cNvPr>
          <p:cNvSpPr txBox="1">
            <a:spLocks/>
          </p:cNvSpPr>
          <p:nvPr/>
        </p:nvSpPr>
        <p:spPr>
          <a:xfrm>
            <a:off x="16436182" y="37330864"/>
            <a:ext cx="145495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err="1">
                <a:latin typeface="Georgia" panose="02040502050405020303" pitchFamily="18" charset="0"/>
              </a:rPr>
              <a:t>adipiscing</a:t>
            </a:r>
            <a:r>
              <a:rPr lang="en-US" sz="44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4400" dirty="0" err="1">
                <a:latin typeface="Georgia" panose="02040502050405020303" pitchFamily="18" charset="0"/>
              </a:rPr>
              <a:t>nostrud</a:t>
            </a:r>
            <a:r>
              <a:rPr lang="en-US" sz="44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028D65-49C1-9F46-8B3D-D96628A36FC8}"/>
              </a:ext>
            </a:extLst>
          </p:cNvPr>
          <p:cNvSpPr txBox="1"/>
          <p:nvPr/>
        </p:nvSpPr>
        <p:spPr>
          <a:xfrm>
            <a:off x="33700454" y="1492427"/>
            <a:ext cx="5796547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Department/collaborating institution's logo: same height and/or width as WMed logo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1FD8338A-29B1-C04D-853A-6ECAB47E8936}"/>
              </a:ext>
            </a:extLst>
          </p:cNvPr>
          <p:cNvSpPr txBox="1">
            <a:spLocks/>
          </p:cNvSpPr>
          <p:nvPr/>
        </p:nvSpPr>
        <p:spPr>
          <a:xfrm>
            <a:off x="6629399" y="34011835"/>
            <a:ext cx="9248468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1: </a:t>
            </a:r>
            <a:r>
              <a:rPr lang="en-US" sz="4000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7AA8C94-A62F-874C-A9A7-2250F08D9D74}"/>
              </a:ext>
            </a:extLst>
          </p:cNvPr>
          <p:cNvSpPr/>
          <p:nvPr/>
        </p:nvSpPr>
        <p:spPr>
          <a:xfrm>
            <a:off x="618040" y="7357691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945E93C-FDD1-084A-BD7F-07BCD8F0D4E6}"/>
              </a:ext>
            </a:extLst>
          </p:cNvPr>
          <p:cNvSpPr/>
          <p:nvPr/>
        </p:nvSpPr>
        <p:spPr>
          <a:xfrm>
            <a:off x="619200" y="22049513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91D4E9B-88E1-7248-B4B6-B2E9CD9A6A62}"/>
              </a:ext>
            </a:extLst>
          </p:cNvPr>
          <p:cNvSpPr/>
          <p:nvPr/>
        </p:nvSpPr>
        <p:spPr>
          <a:xfrm>
            <a:off x="20654679" y="7363496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288422D-3985-EF4C-8446-2DCE7E6B7A54}"/>
              </a:ext>
            </a:extLst>
          </p:cNvPr>
          <p:cNvSpPr/>
          <p:nvPr/>
        </p:nvSpPr>
        <p:spPr>
          <a:xfrm>
            <a:off x="618038" y="35982062"/>
            <a:ext cx="14760000" cy="118343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66A21D1-85D6-144F-BDF3-16278323F9F8}"/>
              </a:ext>
            </a:extLst>
          </p:cNvPr>
          <p:cNvSpPr/>
          <p:nvPr/>
        </p:nvSpPr>
        <p:spPr>
          <a:xfrm>
            <a:off x="16280507" y="35982062"/>
            <a:ext cx="1476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4DD6E03B-7EB7-0E42-A0E1-29E9B8FECA62}"/>
              </a:ext>
            </a:extLst>
          </p:cNvPr>
          <p:cNvSpPr txBox="1">
            <a:spLocks/>
          </p:cNvSpPr>
          <p:nvPr/>
        </p:nvSpPr>
        <p:spPr>
          <a:xfrm>
            <a:off x="21081734" y="27437025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3: </a:t>
            </a:r>
            <a:r>
              <a:rPr lang="en-US" sz="4000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57E9D9A-4833-9D40-A3F3-455A66E4348C}"/>
              </a:ext>
            </a:extLst>
          </p:cNvPr>
          <p:cNvSpPr txBox="1"/>
          <p:nvPr/>
        </p:nvSpPr>
        <p:spPr>
          <a:xfrm>
            <a:off x="7122695" y="1061359"/>
            <a:ext cx="26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D2493A-C3DC-AA46-AB8C-C8BFDB803BA5}"/>
              </a:ext>
            </a:extLst>
          </p:cNvPr>
          <p:cNvSpPr txBox="1"/>
          <p:nvPr/>
        </p:nvSpPr>
        <p:spPr>
          <a:xfrm>
            <a:off x="7103176" y="3454856"/>
            <a:ext cx="2608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Presenting author name, other co-author’s names: 54-point, centered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632BB3B-08B8-BB42-8DAE-9BC7B05FB537}"/>
              </a:ext>
            </a:extLst>
          </p:cNvPr>
          <p:cNvSpPr txBox="1"/>
          <p:nvPr/>
        </p:nvSpPr>
        <p:spPr>
          <a:xfrm>
            <a:off x="7122695" y="5153308"/>
            <a:ext cx="26084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</a:t>
            </a:r>
            <a:r>
              <a:rPr lang="en-US" sz="4800" dirty="0">
                <a:latin typeface="Georgia" panose="02040502050405020303" pitchFamily="18" charset="0"/>
                <a:ea typeface="Calibri" panose="020F0502020204030204" pitchFamily="34" charset="0"/>
              </a:rPr>
              <a:t>program, institution, city, state: 48-point, centered</a:t>
            </a:r>
            <a:r>
              <a:rPr lang="en-US" sz="4800" dirty="0">
                <a:effectLst/>
                <a:latin typeface="Georgia" panose="02040502050405020303" pitchFamily="18" charset="0"/>
              </a:rPr>
              <a:t> 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8E36861-E0C6-6949-A3C3-91C0292986FC}"/>
              </a:ext>
            </a:extLst>
          </p:cNvPr>
          <p:cNvSpPr txBox="1"/>
          <p:nvPr/>
        </p:nvSpPr>
        <p:spPr>
          <a:xfrm>
            <a:off x="742948" y="8674278"/>
            <a:ext cx="18955091" cy="137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New Caledonia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Georgia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Trade Gothic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Univers</a:t>
            </a:r>
            <a:r>
              <a:rPr lang="en-US" sz="4400" dirty="0">
                <a:latin typeface="Georgia" panose="02040502050405020303" pitchFamily="18" charset="0"/>
              </a:rPr>
              <a:t>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44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4400" dirty="0">
                <a:latin typeface="Georgia" panose="02040502050405020303" pitchFamily="18" charset="0"/>
              </a:rPr>
              <a:t>See the </a:t>
            </a:r>
            <a:r>
              <a:rPr lang="en-US" sz="4400" dirty="0">
                <a:latin typeface="Georgia" panose="02040502050405020303" pitchFamily="18" charset="0"/>
                <a:hlinkClick r:id="rId27"/>
              </a:rPr>
              <a:t>WMed Identity Guide</a:t>
            </a:r>
            <a:r>
              <a:rPr lang="en-US" sz="44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4400" dirty="0">
                <a:latin typeface="Georgia" panose="02040502050405020303" pitchFamily="18" charset="0"/>
              </a:rPr>
              <a:t>EXAMPLE: 23.akkouch.pdf</a:t>
            </a:r>
          </a:p>
          <a:p>
            <a:r>
              <a:rPr lang="en-US" sz="4400" dirty="0">
                <a:latin typeface="Georgia" panose="02040502050405020303" pitchFamily="18" charset="0"/>
              </a:rPr>
              <a:t>A PowerPoint copy should always be retained. Save as a .pdf for submission to printing. </a:t>
            </a:r>
          </a:p>
          <a:p>
            <a:r>
              <a:rPr lang="en-US" sz="4400" dirty="0">
                <a:latin typeface="Georgia" panose="02040502050405020303" pitchFamily="18" charset="0"/>
              </a:rPr>
              <a:t>Please read this paper for more tips: https://</a:t>
            </a:r>
            <a:r>
              <a:rPr lang="en-US" sz="4400" dirty="0" err="1">
                <a:latin typeface="Georgia" panose="02040502050405020303" pitchFamily="18" charset="0"/>
              </a:rPr>
              <a:t>qrco.de</a:t>
            </a:r>
            <a:r>
              <a:rPr lang="en-US" sz="4400" dirty="0">
                <a:latin typeface="Georgia" panose="02040502050405020303" pitchFamily="18" charset="0"/>
              </a:rPr>
              <a:t>/</a:t>
            </a:r>
            <a:r>
              <a:rPr lang="en-US" sz="4400" dirty="0" err="1">
                <a:latin typeface="Georgia" panose="02040502050405020303" pitchFamily="18" charset="0"/>
              </a:rPr>
              <a:t>bcrgjy</a:t>
            </a:r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0F466DD3-5881-0744-83D8-23135306DA03}"/>
              </a:ext>
            </a:extLst>
          </p:cNvPr>
          <p:cNvSpPr txBox="1">
            <a:spLocks/>
          </p:cNvSpPr>
          <p:nvPr/>
        </p:nvSpPr>
        <p:spPr>
          <a:xfrm>
            <a:off x="32154057" y="37152343"/>
            <a:ext cx="5816561" cy="800219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Georgia" panose="02040502050405020303" pitchFamily="18" charset="0"/>
              </a:rPr>
              <a:t>Scan for full abstract</a:t>
            </a:r>
          </a:p>
        </p:txBody>
      </p:sp>
      <p:pic>
        <p:nvPicPr>
          <p:cNvPr id="101" name="Picture 100" descr="Qr code&#10;&#10;Description automatically generated">
            <a:extLst>
              <a:ext uri="{FF2B5EF4-FFF2-40B4-BE49-F238E27FC236}">
                <a16:creationId xmlns:a16="http://schemas.microsoft.com/office/drawing/2014/main" id="{0E459A4B-68BA-AE4E-ADE2-A075E53E813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139794" y="36384908"/>
            <a:ext cx="2376000" cy="2376000"/>
          </a:xfrm>
          <a:prstGeom prst="rect">
            <a:avLst/>
          </a:prstGeom>
        </p:spPr>
      </p:pic>
      <p:graphicFrame>
        <p:nvGraphicFramePr>
          <p:cNvPr id="102" name="Diagram 101">
            <a:extLst>
              <a:ext uri="{FF2B5EF4-FFF2-40B4-BE49-F238E27FC236}">
                <a16:creationId xmlns:a16="http://schemas.microsoft.com/office/drawing/2014/main" id="{AB553A12-6A90-304A-8923-478C5240B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52921"/>
              </p:ext>
            </p:extLst>
          </p:nvPr>
        </p:nvGraphicFramePr>
        <p:xfrm>
          <a:off x="30193200" y="22638834"/>
          <a:ext cx="8918959" cy="490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DA1F39E4-674C-3F49-A84A-5EE408656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031035"/>
              </p:ext>
            </p:extLst>
          </p:nvPr>
        </p:nvGraphicFramePr>
        <p:xfrm>
          <a:off x="21870216" y="22746890"/>
          <a:ext cx="7013562" cy="504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104" name="Title 1">
            <a:extLst>
              <a:ext uri="{FF2B5EF4-FFF2-40B4-BE49-F238E27FC236}">
                <a16:creationId xmlns:a16="http://schemas.microsoft.com/office/drawing/2014/main" id="{6755A390-5FAB-934A-831B-840355D00A02}"/>
              </a:ext>
            </a:extLst>
          </p:cNvPr>
          <p:cNvSpPr txBox="1">
            <a:spLocks/>
          </p:cNvSpPr>
          <p:nvPr/>
        </p:nvSpPr>
        <p:spPr>
          <a:xfrm>
            <a:off x="21081734" y="27437025"/>
            <a:ext cx="8590527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3: </a:t>
            </a:r>
            <a:r>
              <a:rPr lang="en-US" sz="4000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0D2F856D-40EF-0F45-9E39-5D1571066476}"/>
              </a:ext>
            </a:extLst>
          </p:cNvPr>
          <p:cNvSpPr txBox="1">
            <a:spLocks/>
          </p:cNvSpPr>
          <p:nvPr/>
        </p:nvSpPr>
        <p:spPr>
          <a:xfrm>
            <a:off x="31568841" y="27437025"/>
            <a:ext cx="792181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4: </a:t>
            </a:r>
            <a:r>
              <a:rPr lang="en-US" sz="4000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AB9D37AB-7F3D-2145-B4EC-364E8A52B25D}"/>
              </a:ext>
            </a:extLst>
          </p:cNvPr>
          <p:cNvSpPr txBox="1">
            <a:spLocks/>
          </p:cNvSpPr>
          <p:nvPr/>
        </p:nvSpPr>
        <p:spPr>
          <a:xfrm>
            <a:off x="24277452" y="20850681"/>
            <a:ext cx="10375227" cy="1526522"/>
          </a:xfrm>
          <a:prstGeom prst="rect">
            <a:avLst/>
          </a:prstGeom>
          <a:noFill/>
        </p:spPr>
        <p:txBody>
          <a:bodyPr wrap="square" lIns="91440" tIns="144000" bIns="108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2: </a:t>
            </a:r>
            <a:r>
              <a:rPr lang="en-US" sz="4000" dirty="0">
                <a:latin typeface="Georgia" panose="02040502050405020303" pitchFamily="18" charset="0"/>
              </a:rPr>
              <a:t>WMed approved color palette</a:t>
            </a:r>
          </a:p>
        </p:txBody>
      </p:sp>
      <p:pic>
        <p:nvPicPr>
          <p:cNvPr id="107" name="Picture 10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51D00B5-AE33-C74B-BF89-90DFBE1E1FC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284927" y="8942400"/>
            <a:ext cx="10929571" cy="12073601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AE495A2-2236-8A40-9C65-AE2052DE0068}"/>
              </a:ext>
            </a:extLst>
          </p:cNvPr>
          <p:cNvSpPr/>
          <p:nvPr/>
        </p:nvSpPr>
        <p:spPr>
          <a:xfrm>
            <a:off x="20653200" y="29841463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2FC2523B-D200-7841-9971-DFFDC32F2252}"/>
              </a:ext>
            </a:extLst>
          </p:cNvPr>
          <p:cNvSpPr txBox="1">
            <a:spLocks/>
          </p:cNvSpPr>
          <p:nvPr/>
        </p:nvSpPr>
        <p:spPr>
          <a:xfrm>
            <a:off x="20553137" y="31130913"/>
            <a:ext cx="19059878" cy="4247317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Pay attention to spacing.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Do not alter the WMed logo. </a:t>
            </a:r>
          </a:p>
        </p:txBody>
      </p:sp>
    </p:spTree>
    <p:extLst>
      <p:ext uri="{BB962C8B-B14F-4D97-AF65-F5344CB8AC3E}">
        <p14:creationId xmlns:p14="http://schemas.microsoft.com/office/powerpoint/2010/main" val="235342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/>
            </a:gs>
            <a:gs pos="66000">
              <a:srgbClr val="EBD397"/>
            </a:gs>
            <a:gs pos="100000">
              <a:srgbClr val="BFA275"/>
            </a:gs>
            <a:gs pos="100000">
              <a:srgbClr val="BFA2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311E0A4-1255-B448-AC8E-C4887E931BEA}"/>
              </a:ext>
            </a:extLst>
          </p:cNvPr>
          <p:cNvSpPr/>
          <p:nvPr/>
        </p:nvSpPr>
        <p:spPr>
          <a:xfrm>
            <a:off x="31519906" y="35358908"/>
            <a:ext cx="8288893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19A0A1-A42D-084A-8143-54D109DC704B}"/>
              </a:ext>
            </a:extLst>
          </p:cNvPr>
          <p:cNvSpPr/>
          <p:nvPr/>
        </p:nvSpPr>
        <p:spPr>
          <a:xfrm>
            <a:off x="424800" y="35358909"/>
            <a:ext cx="12707999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6F1FC7-5E35-4043-962C-1DDB8667CBFE}"/>
              </a:ext>
            </a:extLst>
          </p:cNvPr>
          <p:cNvSpPr/>
          <p:nvPr/>
        </p:nvSpPr>
        <p:spPr>
          <a:xfrm>
            <a:off x="20385739" y="7122661"/>
            <a:ext cx="19440000" cy="2782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77D64-6CD4-EE4E-9D16-C6AE6AD2CFCF}"/>
              </a:ext>
            </a:extLst>
          </p:cNvPr>
          <p:cNvSpPr/>
          <p:nvPr/>
        </p:nvSpPr>
        <p:spPr>
          <a:xfrm>
            <a:off x="424800" y="7122662"/>
            <a:ext cx="19440000" cy="27827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1825386"/>
            <a:ext cx="5892800" cy="3581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644BF1-1D61-7940-8446-B45575752816}"/>
              </a:ext>
            </a:extLst>
          </p:cNvPr>
          <p:cNvSpPr txBox="1">
            <a:spLocks/>
          </p:cNvSpPr>
          <p:nvPr/>
        </p:nvSpPr>
        <p:spPr>
          <a:xfrm>
            <a:off x="742949" y="23415293"/>
            <a:ext cx="18623232" cy="4924425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4400" dirty="0" err="1">
                <a:latin typeface="Georgia" panose="02040502050405020303" pitchFamily="18" charset="0"/>
              </a:rPr>
              <a:t>aliqua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4400" dirty="0" err="1">
                <a:latin typeface="Georgia" panose="02040502050405020303" pitchFamily="18" charset="0"/>
              </a:rPr>
              <a:t>ut</a:t>
            </a:r>
            <a:r>
              <a:rPr lang="en-US" sz="4400" dirty="0">
                <a:latin typeface="Georgia" panose="02040502050405020303" pitchFamily="18" charset="0"/>
              </a:rPr>
              <a:t> </a:t>
            </a:r>
            <a:r>
              <a:rPr lang="en-US" sz="4400" dirty="0" err="1">
                <a:latin typeface="Georgia" panose="02040502050405020303" pitchFamily="18" charset="0"/>
              </a:rPr>
              <a:t>aliquip</a:t>
            </a:r>
            <a:r>
              <a:rPr lang="en-US" sz="4400" dirty="0">
                <a:latin typeface="Georgia" panose="02040502050405020303" pitchFamily="18" charset="0"/>
              </a:rPr>
              <a:t>. 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4400" dirty="0" err="1">
                <a:latin typeface="Georgia" panose="02040502050405020303" pitchFamily="18" charset="0"/>
              </a:rPr>
              <a:t>pariatur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Excepteur</a:t>
            </a:r>
            <a:r>
              <a:rPr lang="en-US" sz="4400" dirty="0">
                <a:latin typeface="Georgia" panose="02040502050405020303" pitchFamily="18" charset="0"/>
              </a:rPr>
              <a:t> sint occaecat cupidatat non </a:t>
            </a:r>
            <a:r>
              <a:rPr lang="en-US" sz="4400" dirty="0" err="1">
                <a:latin typeface="Georgia" panose="02040502050405020303" pitchFamily="18" charset="0"/>
              </a:rPr>
              <a:t>proident</a:t>
            </a:r>
            <a:r>
              <a:rPr lang="en-US" sz="44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7E5D39-BA83-4E48-AB1C-BB3D978CDB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29415" y="9228045"/>
          <a:ext cx="13022435" cy="71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BFEC6DB-AE18-6340-A491-5D574539959B}"/>
              </a:ext>
            </a:extLst>
          </p:cNvPr>
          <p:cNvGrpSpPr/>
          <p:nvPr/>
        </p:nvGrpSpPr>
        <p:grpSpPr>
          <a:xfrm>
            <a:off x="5807316" y="28863630"/>
            <a:ext cx="8674967" cy="5546488"/>
            <a:chOff x="15370885" y="26863299"/>
            <a:chExt cx="9033113" cy="5938402"/>
          </a:xfrm>
        </p:grpSpPr>
        <p:pic>
          <p:nvPicPr>
            <p:cNvPr id="10" name="Graphic 9" descr="Heart with pulse">
              <a:extLst>
                <a:ext uri="{FF2B5EF4-FFF2-40B4-BE49-F238E27FC236}">
                  <a16:creationId xmlns:a16="http://schemas.microsoft.com/office/drawing/2014/main" id="{82311A98-C32A-F545-BDFF-02BACA15C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11" name="Graphic 10" descr="Heartbeat">
              <a:extLst>
                <a:ext uri="{FF2B5EF4-FFF2-40B4-BE49-F238E27FC236}">
                  <a16:creationId xmlns:a16="http://schemas.microsoft.com/office/drawing/2014/main" id="{CBE6A9C1-D65C-3141-B5CF-025F8802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14" name="Graphic 13" descr="Medicine">
              <a:extLst>
                <a:ext uri="{FF2B5EF4-FFF2-40B4-BE49-F238E27FC236}">
                  <a16:creationId xmlns:a16="http://schemas.microsoft.com/office/drawing/2014/main" id="{E12E29A4-FCA4-F940-8636-76B9AF4A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15" name="Graphic 14" descr="Brain">
              <a:extLst>
                <a:ext uri="{FF2B5EF4-FFF2-40B4-BE49-F238E27FC236}">
                  <a16:creationId xmlns:a16="http://schemas.microsoft.com/office/drawing/2014/main" id="{F9EF100F-BED8-3044-93FA-0971267F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16" name="Graphic 15" descr="Needle">
              <a:extLst>
                <a:ext uri="{FF2B5EF4-FFF2-40B4-BE49-F238E27FC236}">
                  <a16:creationId xmlns:a16="http://schemas.microsoft.com/office/drawing/2014/main" id="{55621DCD-474A-4748-A127-218865C2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17" name="Graphic 16" descr="Eye dropper">
              <a:extLst>
                <a:ext uri="{FF2B5EF4-FFF2-40B4-BE49-F238E27FC236}">
                  <a16:creationId xmlns:a16="http://schemas.microsoft.com/office/drawing/2014/main" id="{A57FC7BC-1665-AC45-A46B-1D2F3C3C5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18" name="Graphic 17" descr="First aid kit">
              <a:extLst>
                <a:ext uri="{FF2B5EF4-FFF2-40B4-BE49-F238E27FC236}">
                  <a16:creationId xmlns:a16="http://schemas.microsoft.com/office/drawing/2014/main" id="{100E159B-E713-FC4E-9E60-F9E831E5B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19" name="Graphic 18" descr="Ambulance">
              <a:extLst>
                <a:ext uri="{FF2B5EF4-FFF2-40B4-BE49-F238E27FC236}">
                  <a16:creationId xmlns:a16="http://schemas.microsoft.com/office/drawing/2014/main" id="{5386D11D-D408-204C-ABB1-82C590989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20" name="Graphic 19" descr="Brain in head">
              <a:extLst>
                <a:ext uri="{FF2B5EF4-FFF2-40B4-BE49-F238E27FC236}">
                  <a16:creationId xmlns:a16="http://schemas.microsoft.com/office/drawing/2014/main" id="{59938900-8693-E645-980D-80BEBAA4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21" name="Graphic 20" descr="Stethoscope">
              <a:extLst>
                <a:ext uri="{FF2B5EF4-FFF2-40B4-BE49-F238E27FC236}">
                  <a16:creationId xmlns:a16="http://schemas.microsoft.com/office/drawing/2014/main" id="{CD458AF2-848C-614D-A064-DE4EF215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23" name="Graphic 22" descr="DNA">
              <a:extLst>
                <a:ext uri="{FF2B5EF4-FFF2-40B4-BE49-F238E27FC236}">
                  <a16:creationId xmlns:a16="http://schemas.microsoft.com/office/drawing/2014/main" id="{63B3EA69-AB81-5B42-8205-A55D5BB1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24" name="Graphic 23" descr="Hospital">
              <a:extLst>
                <a:ext uri="{FF2B5EF4-FFF2-40B4-BE49-F238E27FC236}">
                  <a16:creationId xmlns:a16="http://schemas.microsoft.com/office/drawing/2014/main" id="{BC5BA6A2-4F4C-0549-8F4D-4F0A386C6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C8923CE-98A5-F447-9E87-ECF7D71B4331}"/>
              </a:ext>
            </a:extLst>
          </p:cNvPr>
          <p:cNvGraphicFramePr/>
          <p:nvPr/>
        </p:nvGraphicFramePr>
        <p:xfrm>
          <a:off x="25168375" y="20020877"/>
          <a:ext cx="10744514" cy="70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2A0AC25-A8F6-2F42-BF64-9BFB030FD611}"/>
              </a:ext>
            </a:extLst>
          </p:cNvPr>
          <p:cNvSpPr/>
          <p:nvPr/>
        </p:nvSpPr>
        <p:spPr>
          <a:xfrm flipV="1">
            <a:off x="-3678" y="6520049"/>
            <a:ext cx="40248000" cy="249522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E0DC43-A06C-E946-AAFF-3283802DDEC2}"/>
              </a:ext>
            </a:extLst>
          </p:cNvPr>
          <p:cNvSpPr/>
          <p:nvPr/>
        </p:nvSpPr>
        <p:spPr>
          <a:xfrm>
            <a:off x="13412390" y="35358910"/>
            <a:ext cx="13428000" cy="44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3ECD376-AE1A-E642-B2F3-F79E4CE3A4CF}"/>
              </a:ext>
            </a:extLst>
          </p:cNvPr>
          <p:cNvSpPr txBox="1">
            <a:spLocks/>
          </p:cNvSpPr>
          <p:nvPr/>
        </p:nvSpPr>
        <p:spPr>
          <a:xfrm>
            <a:off x="748586" y="37328113"/>
            <a:ext cx="145495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4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18412F3-F2DB-6347-8280-1A604253CBDD}"/>
              </a:ext>
            </a:extLst>
          </p:cNvPr>
          <p:cNvSpPr txBox="1">
            <a:spLocks/>
          </p:cNvSpPr>
          <p:nvPr/>
        </p:nvSpPr>
        <p:spPr>
          <a:xfrm>
            <a:off x="16436182" y="37330864"/>
            <a:ext cx="14549500" cy="2215991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err="1">
                <a:latin typeface="Georgia" panose="02040502050405020303" pitchFamily="18" charset="0"/>
              </a:rPr>
              <a:t>adipiscing</a:t>
            </a:r>
            <a:r>
              <a:rPr lang="en-US" sz="44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4400" dirty="0" err="1">
                <a:latin typeface="Georgia" panose="02040502050405020303" pitchFamily="18" charset="0"/>
              </a:rPr>
              <a:t>nostrud</a:t>
            </a:r>
            <a:r>
              <a:rPr lang="en-US" sz="44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3700454" y="1492427"/>
            <a:ext cx="5796547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Department/collaborating institution's logo: same height and/or width as WMed logo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547B8EA2-C83A-3F49-9721-78B7DAC9B5F1}"/>
              </a:ext>
            </a:extLst>
          </p:cNvPr>
          <p:cNvSpPr txBox="1">
            <a:spLocks/>
          </p:cNvSpPr>
          <p:nvPr/>
        </p:nvSpPr>
        <p:spPr>
          <a:xfrm>
            <a:off x="6629399" y="34011835"/>
            <a:ext cx="9248468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1: </a:t>
            </a:r>
            <a:r>
              <a:rPr lang="en-US" sz="4000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E387CC-A0EA-7845-B852-860FDF4E0A4C}"/>
              </a:ext>
            </a:extLst>
          </p:cNvPr>
          <p:cNvSpPr/>
          <p:nvPr/>
        </p:nvSpPr>
        <p:spPr>
          <a:xfrm>
            <a:off x="618040" y="7357691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5400" b="1" dirty="0">
              <a:latin typeface="Georgia" panose="02040502050405020303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AEFA4C-8AA3-F344-B78E-B680FE9311FB}"/>
              </a:ext>
            </a:extLst>
          </p:cNvPr>
          <p:cNvSpPr/>
          <p:nvPr/>
        </p:nvSpPr>
        <p:spPr>
          <a:xfrm>
            <a:off x="619200" y="22049513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25E322-D6C4-5047-B664-659B9948FC26}"/>
              </a:ext>
            </a:extLst>
          </p:cNvPr>
          <p:cNvSpPr/>
          <p:nvPr/>
        </p:nvSpPr>
        <p:spPr>
          <a:xfrm>
            <a:off x="20654679" y="7363496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BB6561-6B42-9345-870A-0493A524A739}"/>
              </a:ext>
            </a:extLst>
          </p:cNvPr>
          <p:cNvSpPr/>
          <p:nvPr/>
        </p:nvSpPr>
        <p:spPr>
          <a:xfrm>
            <a:off x="618038" y="35982062"/>
            <a:ext cx="14760000" cy="118343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B1A8B-0BCA-1346-9D1D-45A1164374D1}"/>
              </a:ext>
            </a:extLst>
          </p:cNvPr>
          <p:cNvSpPr/>
          <p:nvPr/>
        </p:nvSpPr>
        <p:spPr>
          <a:xfrm>
            <a:off x="16280507" y="35982062"/>
            <a:ext cx="1476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01C6DD8-7D6D-B647-8CF0-91850D9363CC}"/>
              </a:ext>
            </a:extLst>
          </p:cNvPr>
          <p:cNvSpPr txBox="1">
            <a:spLocks/>
          </p:cNvSpPr>
          <p:nvPr/>
        </p:nvSpPr>
        <p:spPr>
          <a:xfrm>
            <a:off x="21081734" y="27437025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3: </a:t>
            </a:r>
            <a:r>
              <a:rPr lang="en-US" sz="4000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3B5071A-53A9-0F43-8FFA-5D13A1E36A8A}"/>
              </a:ext>
            </a:extLst>
          </p:cNvPr>
          <p:cNvSpPr txBox="1">
            <a:spLocks/>
          </p:cNvSpPr>
          <p:nvPr/>
        </p:nvSpPr>
        <p:spPr>
          <a:xfrm>
            <a:off x="21081734" y="16761288"/>
            <a:ext cx="12618720" cy="1720001"/>
          </a:xfrm>
          <a:prstGeom prst="rect">
            <a:avLst/>
          </a:prstGeom>
          <a:noFill/>
        </p:spPr>
        <p:txBody>
          <a:bodyPr lIns="91440" tIns="91440" bIns="9144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000" b="1" dirty="0">
                <a:latin typeface="Georgia" panose="02040502050405020303" pitchFamily="18" charset="0"/>
              </a:rPr>
              <a:t>Figure 2: </a:t>
            </a:r>
            <a:r>
              <a:rPr lang="en-US" sz="4000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8A90E6-8A38-7B44-A872-213159C205B1}"/>
              </a:ext>
            </a:extLst>
          </p:cNvPr>
          <p:cNvSpPr txBox="1"/>
          <p:nvPr/>
        </p:nvSpPr>
        <p:spPr>
          <a:xfrm>
            <a:off x="7122695" y="1061359"/>
            <a:ext cx="2608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BAD526-EAAD-B448-B5A1-551860D02717}"/>
              </a:ext>
            </a:extLst>
          </p:cNvPr>
          <p:cNvSpPr txBox="1"/>
          <p:nvPr/>
        </p:nvSpPr>
        <p:spPr>
          <a:xfrm>
            <a:off x="7103176" y="3454856"/>
            <a:ext cx="26084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Presenting author name, other co-author’s names: 54-point, centered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EBAF44-4AF5-3A41-AA3A-67601111E983}"/>
              </a:ext>
            </a:extLst>
          </p:cNvPr>
          <p:cNvSpPr txBox="1"/>
          <p:nvPr/>
        </p:nvSpPr>
        <p:spPr>
          <a:xfrm>
            <a:off x="7122695" y="5153308"/>
            <a:ext cx="26084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</a:t>
            </a:r>
            <a:r>
              <a:rPr lang="en-US" sz="4800" dirty="0">
                <a:latin typeface="Georgia" panose="02040502050405020303" pitchFamily="18" charset="0"/>
                <a:ea typeface="Calibri" panose="020F0502020204030204" pitchFamily="34" charset="0"/>
              </a:rPr>
              <a:t>program, institution, city, state: 48-point, centered</a:t>
            </a:r>
            <a:r>
              <a:rPr lang="en-US" sz="4800" dirty="0">
                <a:effectLst/>
                <a:latin typeface="Georgia" panose="02040502050405020303" pitchFamily="18" charset="0"/>
              </a:rPr>
              <a:t> 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3825F9-C6F5-0141-970B-86AB01CA2FA3}"/>
              </a:ext>
            </a:extLst>
          </p:cNvPr>
          <p:cNvSpPr txBox="1"/>
          <p:nvPr/>
        </p:nvSpPr>
        <p:spPr>
          <a:xfrm>
            <a:off x="742948" y="8674278"/>
            <a:ext cx="18955091" cy="137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44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New Caledonia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Georgia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Trade Gothic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Georgia" panose="02040502050405020303" pitchFamily="18" charset="0"/>
              </a:rPr>
              <a:t>Univers</a:t>
            </a:r>
            <a:r>
              <a:rPr lang="en-US" sz="4400" dirty="0">
                <a:latin typeface="Georgia" panose="02040502050405020303" pitchFamily="18" charset="0"/>
              </a:rPr>
              <a:t> LT Std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44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4400" dirty="0">
                <a:latin typeface="Georgia" panose="02040502050405020303" pitchFamily="18" charset="0"/>
              </a:rPr>
              <a:t>See the </a:t>
            </a:r>
            <a:r>
              <a:rPr lang="en-US" sz="4400" dirty="0">
                <a:latin typeface="Georgia" panose="02040502050405020303" pitchFamily="18" charset="0"/>
                <a:hlinkClick r:id="rId33"/>
              </a:rPr>
              <a:t>WMed Identity Guide</a:t>
            </a:r>
            <a:r>
              <a:rPr lang="en-US" sz="44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4400" dirty="0">
              <a:latin typeface="Georgia" panose="02040502050405020303" pitchFamily="18" charset="0"/>
            </a:endParaRPr>
          </a:p>
          <a:p>
            <a:r>
              <a:rPr lang="en-US" sz="44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4400" dirty="0">
                <a:latin typeface="Georgia" panose="02040502050405020303" pitchFamily="18" charset="0"/>
              </a:rPr>
              <a:t>EXAMPLE: 23.akkouch.pdf</a:t>
            </a:r>
          </a:p>
          <a:p>
            <a:r>
              <a:rPr lang="en-US" sz="4400" dirty="0">
                <a:latin typeface="Georgia" panose="02040502050405020303" pitchFamily="18" charset="0"/>
              </a:rPr>
              <a:t>A PowerPoint copy should always be retained. Save as a .pdf for submission to printing. </a:t>
            </a:r>
          </a:p>
          <a:p>
            <a:r>
              <a:rPr lang="en-US" sz="4400" dirty="0">
                <a:latin typeface="Georgia" panose="02040502050405020303" pitchFamily="18" charset="0"/>
              </a:rPr>
              <a:t>Please read this paper for more tips: https://</a:t>
            </a:r>
            <a:r>
              <a:rPr lang="en-US" sz="4400" dirty="0" err="1">
                <a:latin typeface="Georgia" panose="02040502050405020303" pitchFamily="18" charset="0"/>
              </a:rPr>
              <a:t>qrco.de</a:t>
            </a:r>
            <a:r>
              <a:rPr lang="en-US" sz="4400" dirty="0">
                <a:latin typeface="Georgia" panose="02040502050405020303" pitchFamily="18" charset="0"/>
              </a:rPr>
              <a:t>/</a:t>
            </a:r>
            <a:r>
              <a:rPr lang="en-US" sz="4400" dirty="0" err="1">
                <a:latin typeface="Georgia" panose="02040502050405020303" pitchFamily="18" charset="0"/>
              </a:rPr>
              <a:t>bcrgjy</a:t>
            </a:r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  <a:p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3C6C62B9-4B5D-4B48-AFA6-50D73174B8F5}"/>
              </a:ext>
            </a:extLst>
          </p:cNvPr>
          <p:cNvSpPr txBox="1">
            <a:spLocks/>
          </p:cNvSpPr>
          <p:nvPr/>
        </p:nvSpPr>
        <p:spPr>
          <a:xfrm>
            <a:off x="32154057" y="37152343"/>
            <a:ext cx="5816561" cy="800219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Georgia" panose="02040502050405020303" pitchFamily="18" charset="0"/>
              </a:rPr>
              <a:t>Scan for full abstract</a:t>
            </a:r>
          </a:p>
        </p:txBody>
      </p:sp>
      <p:pic>
        <p:nvPicPr>
          <p:cNvPr id="62" name="Picture 61" descr="Qr code&#10;&#10;Description automatically generated">
            <a:extLst>
              <a:ext uri="{FF2B5EF4-FFF2-40B4-BE49-F238E27FC236}">
                <a16:creationId xmlns:a16="http://schemas.microsoft.com/office/drawing/2014/main" id="{8744EE24-85E2-1B4B-90B3-E418E3C6105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139794" y="36384908"/>
            <a:ext cx="2376000" cy="2376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3495324-65C4-D14A-89AA-A965D8E4ED20}"/>
              </a:ext>
            </a:extLst>
          </p:cNvPr>
          <p:cNvSpPr/>
          <p:nvPr/>
        </p:nvSpPr>
        <p:spPr>
          <a:xfrm>
            <a:off x="20653200" y="29841463"/>
            <a:ext cx="19080000" cy="1260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AA056D07-8DC0-FB49-A1FD-034B1E57BD75}"/>
              </a:ext>
            </a:extLst>
          </p:cNvPr>
          <p:cNvSpPr txBox="1">
            <a:spLocks/>
          </p:cNvSpPr>
          <p:nvPr/>
        </p:nvSpPr>
        <p:spPr>
          <a:xfrm>
            <a:off x="20553137" y="31130913"/>
            <a:ext cx="19059878" cy="4247317"/>
          </a:xfrm>
          <a:prstGeom prst="rect">
            <a:avLst/>
          </a:prstGeom>
        </p:spPr>
        <p:txBody>
          <a:bodyPr wrap="square" lIns="91440" tIns="91440" bIns="9144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Pay attention to spacing.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Georgia" panose="02040502050405020303" pitchFamily="18" charset="0"/>
              </a:rPr>
              <a:t>Do not alter the WMed logo. </a:t>
            </a:r>
          </a:p>
        </p:txBody>
      </p:sp>
    </p:spTree>
    <p:extLst>
      <p:ext uri="{BB962C8B-B14F-4D97-AF65-F5344CB8AC3E}">
        <p14:creationId xmlns:p14="http://schemas.microsoft.com/office/powerpoint/2010/main" val="388044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14112</TotalTime>
  <Words>2455</Words>
  <Application>Microsoft Office PowerPoint</Application>
  <PresentationFormat>Custom</PresentationFormat>
  <Paragraphs>318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Adil Akkouch</dc:creator>
  <cp:lastModifiedBy>Julie Torrence</cp:lastModifiedBy>
  <cp:revision>16</cp:revision>
  <dcterms:created xsi:type="dcterms:W3CDTF">2022-03-07T22:09:57Z</dcterms:created>
  <dcterms:modified xsi:type="dcterms:W3CDTF">2022-03-18T13:18:46Z</dcterms:modified>
</cp:coreProperties>
</file>